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908" r:id="rId2"/>
  </p:sldMasterIdLst>
  <p:notesMasterIdLst>
    <p:notesMasterId r:id="rId44"/>
  </p:notesMasterIdLst>
  <p:handoutMasterIdLst>
    <p:handoutMasterId r:id="rId45"/>
  </p:handoutMasterIdLst>
  <p:sldIdLst>
    <p:sldId id="533" r:id="rId3"/>
    <p:sldId id="497" r:id="rId4"/>
    <p:sldId id="498" r:id="rId5"/>
    <p:sldId id="499" r:id="rId6"/>
    <p:sldId id="500" r:id="rId7"/>
    <p:sldId id="461" r:id="rId8"/>
    <p:sldId id="462" r:id="rId9"/>
    <p:sldId id="463" r:id="rId10"/>
    <p:sldId id="464" r:id="rId11"/>
    <p:sldId id="503" r:id="rId12"/>
    <p:sldId id="465" r:id="rId13"/>
    <p:sldId id="466" r:id="rId14"/>
    <p:sldId id="502" r:id="rId15"/>
    <p:sldId id="469" r:id="rId16"/>
    <p:sldId id="470" r:id="rId17"/>
    <p:sldId id="504" r:id="rId18"/>
    <p:sldId id="532" r:id="rId19"/>
    <p:sldId id="531"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0" r:id="rId35"/>
    <p:sldId id="521" r:id="rId36"/>
    <p:sldId id="522" r:id="rId37"/>
    <p:sldId id="523" r:id="rId38"/>
    <p:sldId id="524" r:id="rId39"/>
    <p:sldId id="525" r:id="rId40"/>
    <p:sldId id="526" r:id="rId41"/>
    <p:sldId id="527" r:id="rId42"/>
    <p:sldId id="529" r:id="rId43"/>
  </p:sldIdLst>
  <p:sldSz cx="9144000" cy="6858000" type="screen4x3"/>
  <p:notesSz cx="6858000" cy="9144000"/>
  <p:defaultTextStyle>
    <a:defPPr>
      <a:defRPr lang="en-US"/>
    </a:defPPr>
    <a:lvl1pPr algn="l" rtl="0" fontAlgn="base">
      <a:spcBef>
        <a:spcPct val="0"/>
      </a:spcBef>
      <a:spcAft>
        <a:spcPct val="0"/>
      </a:spcAft>
      <a:defRPr sz="3000" kern="1200">
        <a:solidFill>
          <a:srgbClr val="000066"/>
        </a:solidFill>
        <a:latin typeface="Arial" charset="0"/>
        <a:ea typeface="MS PGothic" charset="-128"/>
        <a:cs typeface="+mn-cs"/>
      </a:defRPr>
    </a:lvl1pPr>
    <a:lvl2pPr marL="457200" algn="l" rtl="0" fontAlgn="base">
      <a:spcBef>
        <a:spcPct val="0"/>
      </a:spcBef>
      <a:spcAft>
        <a:spcPct val="0"/>
      </a:spcAft>
      <a:defRPr sz="3000" kern="1200">
        <a:solidFill>
          <a:srgbClr val="000066"/>
        </a:solidFill>
        <a:latin typeface="Arial" charset="0"/>
        <a:ea typeface="MS PGothic" charset="-128"/>
        <a:cs typeface="+mn-cs"/>
      </a:defRPr>
    </a:lvl2pPr>
    <a:lvl3pPr marL="914400" algn="l" rtl="0" fontAlgn="base">
      <a:spcBef>
        <a:spcPct val="0"/>
      </a:spcBef>
      <a:spcAft>
        <a:spcPct val="0"/>
      </a:spcAft>
      <a:defRPr sz="3000" kern="1200">
        <a:solidFill>
          <a:srgbClr val="000066"/>
        </a:solidFill>
        <a:latin typeface="Arial" charset="0"/>
        <a:ea typeface="MS PGothic" charset="-128"/>
        <a:cs typeface="+mn-cs"/>
      </a:defRPr>
    </a:lvl3pPr>
    <a:lvl4pPr marL="1371600" algn="l" rtl="0" fontAlgn="base">
      <a:spcBef>
        <a:spcPct val="0"/>
      </a:spcBef>
      <a:spcAft>
        <a:spcPct val="0"/>
      </a:spcAft>
      <a:defRPr sz="3000" kern="1200">
        <a:solidFill>
          <a:srgbClr val="000066"/>
        </a:solidFill>
        <a:latin typeface="Arial" charset="0"/>
        <a:ea typeface="MS PGothic" charset="-128"/>
        <a:cs typeface="+mn-cs"/>
      </a:defRPr>
    </a:lvl4pPr>
    <a:lvl5pPr marL="1828800" algn="l" rtl="0" fontAlgn="base">
      <a:spcBef>
        <a:spcPct val="0"/>
      </a:spcBef>
      <a:spcAft>
        <a:spcPct val="0"/>
      </a:spcAft>
      <a:defRPr sz="3000" kern="1200">
        <a:solidFill>
          <a:srgbClr val="000066"/>
        </a:solidFill>
        <a:latin typeface="Arial" charset="0"/>
        <a:ea typeface="MS PGothic" charset="-128"/>
        <a:cs typeface="+mn-cs"/>
      </a:defRPr>
    </a:lvl5pPr>
    <a:lvl6pPr marL="2286000" algn="l" defTabSz="914400" rtl="0" eaLnBrk="1" latinLnBrk="0" hangingPunct="1">
      <a:defRPr sz="3000" kern="1200">
        <a:solidFill>
          <a:srgbClr val="000066"/>
        </a:solidFill>
        <a:latin typeface="Arial" charset="0"/>
        <a:ea typeface="MS PGothic" charset="-128"/>
        <a:cs typeface="+mn-cs"/>
      </a:defRPr>
    </a:lvl6pPr>
    <a:lvl7pPr marL="2743200" algn="l" defTabSz="914400" rtl="0" eaLnBrk="1" latinLnBrk="0" hangingPunct="1">
      <a:defRPr sz="3000" kern="1200">
        <a:solidFill>
          <a:srgbClr val="000066"/>
        </a:solidFill>
        <a:latin typeface="Arial" charset="0"/>
        <a:ea typeface="MS PGothic" charset="-128"/>
        <a:cs typeface="+mn-cs"/>
      </a:defRPr>
    </a:lvl7pPr>
    <a:lvl8pPr marL="3200400" algn="l" defTabSz="914400" rtl="0" eaLnBrk="1" latinLnBrk="0" hangingPunct="1">
      <a:defRPr sz="3000" kern="1200">
        <a:solidFill>
          <a:srgbClr val="000066"/>
        </a:solidFill>
        <a:latin typeface="Arial" charset="0"/>
        <a:ea typeface="MS PGothic" charset="-128"/>
        <a:cs typeface="+mn-cs"/>
      </a:defRPr>
    </a:lvl8pPr>
    <a:lvl9pPr marL="3657600" algn="l" defTabSz="914400" rtl="0" eaLnBrk="1" latinLnBrk="0" hangingPunct="1">
      <a:defRPr sz="3000" kern="1200">
        <a:solidFill>
          <a:srgbClr val="000066"/>
        </a:solidFill>
        <a:latin typeface="Arial"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A4C7CD"/>
    <a:srgbClr val="FFFFFF"/>
    <a:srgbClr val="0066FF"/>
    <a:srgbClr val="A50021"/>
    <a:srgbClr val="000066"/>
    <a:srgbClr val="E4E7F2"/>
    <a:srgbClr val="2B337C"/>
    <a:srgbClr val="292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2"/>
  </p:normalViewPr>
  <p:slideViewPr>
    <p:cSldViewPr>
      <p:cViewPr>
        <p:scale>
          <a:sx n="92" d="100"/>
          <a:sy n="92" d="100"/>
        </p:scale>
        <p:origin x="166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776"/>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094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9401210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xfrm>
            <a:off x="1150938" y="692150"/>
            <a:ext cx="4556125" cy="3416300"/>
          </a:xfrm>
          <a:ln/>
        </p:spPr>
      </p:sp>
      <p:sp>
        <p:nvSpPr>
          <p:cNvPr id="614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7093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D8A49BBD-9527-6A48-A336-49BB1ABB229B}" type="slidenum">
              <a:rPr lang="en-US" altLang="en-US"/>
              <a:pPr eaLnBrk="1" hangingPunct="1">
                <a:spcBef>
                  <a:spcPct val="0"/>
                </a:spcBef>
              </a:pPr>
              <a:t>15</a:t>
            </a:fld>
            <a:endParaRPr lang="en-US" altLang="en-US"/>
          </a:p>
        </p:txBody>
      </p:sp>
      <p:sp>
        <p:nvSpPr>
          <p:cNvPr id="57347" name="Slide Image Placeholder 1"/>
          <p:cNvSpPr>
            <a:spLocks noGrp="1" noRot="1" noChangeAspect="1" noTextEdit="1"/>
          </p:cNvSpPr>
          <p:nvPr>
            <p:ph type="sldImg"/>
          </p:nvPr>
        </p:nvSpPr>
        <p:spPr>
          <a:xfrm>
            <a:off x="1150938" y="692150"/>
            <a:ext cx="4556125" cy="3416300"/>
          </a:xfrm>
          <a:ln/>
        </p:spPr>
      </p:sp>
      <p:sp>
        <p:nvSpPr>
          <p:cNvPr id="5734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35416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ADBF5E8C-686A-4C4F-AD21-A3DA6B696E95}" type="slidenum">
              <a:rPr lang="en-US" altLang="en-US">
                <a:solidFill>
                  <a:srgbClr val="000000"/>
                </a:solidFill>
              </a:rPr>
              <a:pPr eaLnBrk="1" hangingPunct="1">
                <a:spcBef>
                  <a:spcPct val="0"/>
                </a:spcBef>
              </a:pPr>
              <a:t>16</a:t>
            </a:fld>
            <a:endParaRPr lang="en-US" altLang="en-US">
              <a:solidFill>
                <a:srgbClr val="000000"/>
              </a:solidFill>
            </a:endParaRPr>
          </a:p>
        </p:txBody>
      </p:sp>
      <p:sp>
        <p:nvSpPr>
          <p:cNvPr id="58371" name="Slide Image Placeholder 1"/>
          <p:cNvSpPr>
            <a:spLocks noGrp="1" noRot="1" noChangeAspect="1" noTextEdit="1"/>
          </p:cNvSpPr>
          <p:nvPr>
            <p:ph type="sldImg"/>
          </p:nvPr>
        </p:nvSpPr>
        <p:spPr>
          <a:xfrm>
            <a:off x="1150938" y="692150"/>
            <a:ext cx="4556125" cy="3416300"/>
          </a:xfrm>
          <a:ln/>
        </p:spPr>
      </p:sp>
      <p:sp>
        <p:nvSpPr>
          <p:cNvPr id="5837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85267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53494A4E-E7FA-AD4B-ADA2-3C76A8BC22A8}" type="slidenum">
              <a:rPr lang="en-US" altLang="en-US">
                <a:solidFill>
                  <a:srgbClr val="000000"/>
                </a:solidFill>
              </a:rPr>
              <a:pPr eaLnBrk="1" hangingPunct="1">
                <a:spcBef>
                  <a:spcPct val="0"/>
                </a:spcBef>
              </a:pPr>
              <a:t>18</a:t>
            </a:fld>
            <a:endParaRPr lang="en-US" altLang="en-US">
              <a:solidFill>
                <a:srgbClr val="000000"/>
              </a:solidFill>
            </a:endParaRPr>
          </a:p>
        </p:txBody>
      </p:sp>
      <p:sp>
        <p:nvSpPr>
          <p:cNvPr id="59395" name="Slide Image Placeholder 1"/>
          <p:cNvSpPr>
            <a:spLocks noGrp="1" noRot="1" noChangeAspect="1" noTextEdit="1"/>
          </p:cNvSpPr>
          <p:nvPr>
            <p:ph type="sldImg"/>
          </p:nvPr>
        </p:nvSpPr>
        <p:spPr>
          <a:xfrm>
            <a:off x="1150938" y="692150"/>
            <a:ext cx="4556125" cy="3416300"/>
          </a:xfrm>
          <a:ln/>
        </p:spPr>
      </p:sp>
      <p:sp>
        <p:nvSpPr>
          <p:cNvPr id="5939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56591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31E19792-41CD-9A4B-A6CF-FBB4B5A99263}" type="slidenum">
              <a:rPr lang="en-US" altLang="en-US">
                <a:solidFill>
                  <a:srgbClr val="000000"/>
                </a:solidFill>
              </a:rPr>
              <a:pPr eaLnBrk="1" hangingPunct="1">
                <a:spcBef>
                  <a:spcPct val="0"/>
                </a:spcBef>
              </a:pPr>
              <a:t>20</a:t>
            </a:fld>
            <a:endParaRPr lang="en-US" altLang="en-US">
              <a:solidFill>
                <a:srgbClr val="000000"/>
              </a:solidFill>
            </a:endParaRPr>
          </a:p>
        </p:txBody>
      </p:sp>
      <p:sp>
        <p:nvSpPr>
          <p:cNvPr id="60419" name="Slide Image Placeholder 1"/>
          <p:cNvSpPr>
            <a:spLocks noGrp="1" noRot="1" noChangeAspect="1" noTextEdit="1"/>
          </p:cNvSpPr>
          <p:nvPr>
            <p:ph type="sldImg"/>
          </p:nvPr>
        </p:nvSpPr>
        <p:spPr>
          <a:xfrm>
            <a:off x="1150938" y="692150"/>
            <a:ext cx="4556125" cy="3416300"/>
          </a:xfrm>
          <a:ln/>
        </p:spPr>
      </p:sp>
      <p:sp>
        <p:nvSpPr>
          <p:cNvPr id="6042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934000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4766A3EC-F51A-5340-977C-90928E726D46}" type="slidenum">
              <a:rPr lang="en-US" altLang="en-US">
                <a:solidFill>
                  <a:srgbClr val="000000"/>
                </a:solidFill>
              </a:rPr>
              <a:pPr eaLnBrk="1" hangingPunct="1">
                <a:spcBef>
                  <a:spcPct val="0"/>
                </a:spcBef>
              </a:pPr>
              <a:t>21</a:t>
            </a:fld>
            <a:endParaRPr lang="en-US" altLang="en-US">
              <a:solidFill>
                <a:srgbClr val="000000"/>
              </a:solidFill>
            </a:endParaRPr>
          </a:p>
        </p:txBody>
      </p:sp>
      <p:sp>
        <p:nvSpPr>
          <p:cNvPr id="61443" name="Slide Image Placeholder 1"/>
          <p:cNvSpPr>
            <a:spLocks noGrp="1" noRot="1" noChangeAspect="1" noTextEdit="1"/>
          </p:cNvSpPr>
          <p:nvPr>
            <p:ph type="sldImg"/>
          </p:nvPr>
        </p:nvSpPr>
        <p:spPr>
          <a:xfrm>
            <a:off x="1150938" y="692150"/>
            <a:ext cx="4556125" cy="3416300"/>
          </a:xfrm>
          <a:ln/>
        </p:spPr>
      </p:sp>
      <p:sp>
        <p:nvSpPr>
          <p:cNvPr id="6144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78506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999B2589-6A33-9B46-B1ED-37C631B12B8B}" type="slidenum">
              <a:rPr lang="en-US" altLang="en-US">
                <a:solidFill>
                  <a:srgbClr val="000000"/>
                </a:solidFill>
              </a:rPr>
              <a:pPr eaLnBrk="1" hangingPunct="1">
                <a:spcBef>
                  <a:spcPct val="0"/>
                </a:spcBef>
              </a:pPr>
              <a:t>22</a:t>
            </a:fld>
            <a:endParaRPr lang="en-US" altLang="en-US">
              <a:solidFill>
                <a:srgbClr val="000000"/>
              </a:solidFill>
            </a:endParaRPr>
          </a:p>
        </p:txBody>
      </p:sp>
      <p:sp>
        <p:nvSpPr>
          <p:cNvPr id="62467" name="Slide Image Placeholder 1"/>
          <p:cNvSpPr>
            <a:spLocks noGrp="1" noRot="1" noChangeAspect="1" noTextEdit="1"/>
          </p:cNvSpPr>
          <p:nvPr>
            <p:ph type="sldImg"/>
          </p:nvPr>
        </p:nvSpPr>
        <p:spPr>
          <a:xfrm>
            <a:off x="1150938" y="692150"/>
            <a:ext cx="4556125" cy="3416300"/>
          </a:xfrm>
          <a:ln/>
        </p:spPr>
      </p:sp>
      <p:sp>
        <p:nvSpPr>
          <p:cNvPr id="6246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26068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2AC35E52-1B2F-2A45-93A0-987CC3EAFAFC}" type="slidenum">
              <a:rPr lang="en-US" altLang="en-US">
                <a:solidFill>
                  <a:srgbClr val="000000"/>
                </a:solidFill>
              </a:rPr>
              <a:pPr eaLnBrk="1" hangingPunct="1">
                <a:spcBef>
                  <a:spcPct val="0"/>
                </a:spcBef>
              </a:pPr>
              <a:t>24</a:t>
            </a:fld>
            <a:endParaRPr lang="en-US" altLang="en-US">
              <a:solidFill>
                <a:srgbClr val="000000"/>
              </a:solidFill>
            </a:endParaRPr>
          </a:p>
        </p:txBody>
      </p:sp>
      <p:sp>
        <p:nvSpPr>
          <p:cNvPr id="63491" name="Slide Image Placeholder 1"/>
          <p:cNvSpPr>
            <a:spLocks noGrp="1" noRot="1" noChangeAspect="1" noTextEdit="1"/>
          </p:cNvSpPr>
          <p:nvPr>
            <p:ph type="sldImg"/>
          </p:nvPr>
        </p:nvSpPr>
        <p:spPr>
          <a:xfrm>
            <a:off x="1150938" y="692150"/>
            <a:ext cx="4556125" cy="3416300"/>
          </a:xfrm>
          <a:ln/>
        </p:spPr>
      </p:sp>
      <p:sp>
        <p:nvSpPr>
          <p:cNvPr id="6349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313739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80839BE3-4FF8-9B42-9A2F-B4E3AE32E908}" type="slidenum">
              <a:rPr lang="en-US" altLang="en-US">
                <a:solidFill>
                  <a:srgbClr val="000000"/>
                </a:solidFill>
              </a:rPr>
              <a:pPr eaLnBrk="1" hangingPunct="1">
                <a:spcBef>
                  <a:spcPct val="0"/>
                </a:spcBef>
              </a:pPr>
              <a:t>26</a:t>
            </a:fld>
            <a:endParaRPr lang="en-US" altLang="en-US">
              <a:solidFill>
                <a:srgbClr val="000000"/>
              </a:solidFill>
            </a:endParaRPr>
          </a:p>
        </p:txBody>
      </p:sp>
      <p:sp>
        <p:nvSpPr>
          <p:cNvPr id="64515" name="Slide Image Placeholder 1"/>
          <p:cNvSpPr>
            <a:spLocks noGrp="1" noRot="1" noChangeAspect="1" noTextEdit="1"/>
          </p:cNvSpPr>
          <p:nvPr>
            <p:ph type="sldImg"/>
          </p:nvPr>
        </p:nvSpPr>
        <p:spPr>
          <a:xfrm>
            <a:off x="1150938" y="692150"/>
            <a:ext cx="4556125" cy="3416300"/>
          </a:xfrm>
          <a:ln/>
        </p:spPr>
      </p:sp>
      <p:sp>
        <p:nvSpPr>
          <p:cNvPr id="6451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742771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3E6EEF5E-63ED-DF44-84E5-242B92E4906C}" type="slidenum">
              <a:rPr lang="en-US" altLang="en-US">
                <a:solidFill>
                  <a:srgbClr val="000000"/>
                </a:solidFill>
              </a:rPr>
              <a:pPr eaLnBrk="1" hangingPunct="1">
                <a:spcBef>
                  <a:spcPct val="0"/>
                </a:spcBef>
              </a:pPr>
              <a:t>27</a:t>
            </a:fld>
            <a:endParaRPr lang="en-US" altLang="en-US">
              <a:solidFill>
                <a:srgbClr val="000000"/>
              </a:solidFill>
            </a:endParaRPr>
          </a:p>
        </p:txBody>
      </p:sp>
      <p:sp>
        <p:nvSpPr>
          <p:cNvPr id="65539" name="Slide Image Placeholder 1"/>
          <p:cNvSpPr>
            <a:spLocks noGrp="1" noRot="1" noChangeAspect="1" noTextEdit="1"/>
          </p:cNvSpPr>
          <p:nvPr>
            <p:ph type="sldImg"/>
          </p:nvPr>
        </p:nvSpPr>
        <p:spPr>
          <a:xfrm>
            <a:off x="1150938" y="692150"/>
            <a:ext cx="4556125" cy="3416300"/>
          </a:xfrm>
          <a:ln/>
        </p:spPr>
      </p:sp>
      <p:sp>
        <p:nvSpPr>
          <p:cNvPr id="6554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23080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73274DB6-7292-3848-9A40-84B79373D79C}" type="slidenum">
              <a:rPr lang="en-US" altLang="en-US">
                <a:solidFill>
                  <a:srgbClr val="000000"/>
                </a:solidFill>
              </a:rPr>
              <a:pPr eaLnBrk="1" hangingPunct="1">
                <a:spcBef>
                  <a:spcPct val="0"/>
                </a:spcBef>
              </a:pPr>
              <a:t>29</a:t>
            </a:fld>
            <a:endParaRPr lang="en-US" altLang="en-US">
              <a:solidFill>
                <a:srgbClr val="000000"/>
              </a:solidFill>
            </a:endParaRPr>
          </a:p>
        </p:txBody>
      </p:sp>
      <p:sp>
        <p:nvSpPr>
          <p:cNvPr id="66563" name="Slide Image Placeholder 1"/>
          <p:cNvSpPr>
            <a:spLocks noGrp="1" noRot="1" noChangeAspect="1" noTextEdit="1"/>
          </p:cNvSpPr>
          <p:nvPr>
            <p:ph type="sldImg"/>
          </p:nvPr>
        </p:nvSpPr>
        <p:spPr>
          <a:xfrm>
            <a:off x="1150938" y="692150"/>
            <a:ext cx="4556125" cy="3416300"/>
          </a:xfrm>
          <a:ln/>
        </p:spPr>
      </p:sp>
      <p:sp>
        <p:nvSpPr>
          <p:cNvPr id="6656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542306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66E30A58-A7D3-0E4E-B494-50670B63EE24}" type="slidenum">
              <a:rPr lang="en-US" altLang="en-US"/>
              <a:pPr eaLnBrk="1" hangingPunct="1">
                <a:spcBef>
                  <a:spcPct val="0"/>
                </a:spcBef>
              </a:pPr>
              <a:t>2</a:t>
            </a:fld>
            <a:endParaRPr lang="en-US" altLang="en-US"/>
          </a:p>
        </p:txBody>
      </p:sp>
      <p:sp>
        <p:nvSpPr>
          <p:cNvPr id="49155" name="Slide Image Placeholder 1"/>
          <p:cNvSpPr>
            <a:spLocks noGrp="1" noRot="1" noChangeAspect="1" noTextEdit="1"/>
          </p:cNvSpPr>
          <p:nvPr>
            <p:ph type="sldImg"/>
          </p:nvPr>
        </p:nvSpPr>
        <p:spPr>
          <a:xfrm>
            <a:off x="1150938" y="692150"/>
            <a:ext cx="4556125" cy="3416300"/>
          </a:xfrm>
          <a:ln/>
        </p:spPr>
      </p:sp>
      <p:sp>
        <p:nvSpPr>
          <p:cNvPr id="4915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761621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5A6D492A-E766-0644-9701-B2D4264D95F4}" type="slidenum">
              <a:rPr lang="en-US" altLang="en-US">
                <a:solidFill>
                  <a:srgbClr val="000000"/>
                </a:solidFill>
              </a:rPr>
              <a:pPr eaLnBrk="1" hangingPunct="1">
                <a:spcBef>
                  <a:spcPct val="0"/>
                </a:spcBef>
              </a:pPr>
              <a:t>30</a:t>
            </a:fld>
            <a:endParaRPr lang="en-US" altLang="en-US">
              <a:solidFill>
                <a:srgbClr val="000000"/>
              </a:solidFill>
            </a:endParaRPr>
          </a:p>
        </p:txBody>
      </p:sp>
      <p:sp>
        <p:nvSpPr>
          <p:cNvPr id="67587" name="Slide Image Placeholder 1"/>
          <p:cNvSpPr>
            <a:spLocks noGrp="1" noRot="1" noChangeAspect="1" noTextEdit="1"/>
          </p:cNvSpPr>
          <p:nvPr>
            <p:ph type="sldImg"/>
          </p:nvPr>
        </p:nvSpPr>
        <p:spPr>
          <a:xfrm>
            <a:off x="1150938" y="692150"/>
            <a:ext cx="4556125" cy="3416300"/>
          </a:xfrm>
          <a:ln/>
        </p:spPr>
      </p:sp>
      <p:sp>
        <p:nvSpPr>
          <p:cNvPr id="6758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412432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150938" y="692150"/>
            <a:ext cx="4556125" cy="3416300"/>
          </a:xfrm>
          <a:ln/>
        </p:spPr>
      </p:sp>
      <p:sp>
        <p:nvSpPr>
          <p:cNvPr id="686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46047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2AC1B552-73DC-EB4F-BA2D-AC44E00F1FA5}" type="slidenum">
              <a:rPr lang="en-US" altLang="en-US">
                <a:solidFill>
                  <a:srgbClr val="000000"/>
                </a:solidFill>
              </a:rPr>
              <a:pPr eaLnBrk="1" hangingPunct="1">
                <a:spcBef>
                  <a:spcPct val="0"/>
                </a:spcBef>
              </a:pPr>
              <a:t>34</a:t>
            </a:fld>
            <a:endParaRPr lang="en-US" altLang="en-US">
              <a:solidFill>
                <a:srgbClr val="000000"/>
              </a:solidFill>
            </a:endParaRPr>
          </a:p>
        </p:txBody>
      </p:sp>
      <p:sp>
        <p:nvSpPr>
          <p:cNvPr id="69635" name="Slide Image Placeholder 1"/>
          <p:cNvSpPr>
            <a:spLocks noGrp="1" noRot="1" noChangeAspect="1" noTextEdit="1"/>
          </p:cNvSpPr>
          <p:nvPr>
            <p:ph type="sldImg"/>
          </p:nvPr>
        </p:nvSpPr>
        <p:spPr>
          <a:xfrm>
            <a:off x="1150938" y="692150"/>
            <a:ext cx="4556125" cy="3416300"/>
          </a:xfrm>
          <a:ln/>
        </p:spPr>
      </p:sp>
      <p:sp>
        <p:nvSpPr>
          <p:cNvPr id="6963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804568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61EB1938-07E6-2D4F-815B-DD6E481C1D21}" type="slidenum">
              <a:rPr lang="en-US" altLang="en-US">
                <a:solidFill>
                  <a:srgbClr val="000000"/>
                </a:solidFill>
              </a:rPr>
              <a:pPr eaLnBrk="1" hangingPunct="1">
                <a:spcBef>
                  <a:spcPct val="0"/>
                </a:spcBef>
              </a:pPr>
              <a:t>36</a:t>
            </a:fld>
            <a:endParaRPr lang="en-US" altLang="en-US">
              <a:solidFill>
                <a:srgbClr val="000000"/>
              </a:solidFill>
            </a:endParaRPr>
          </a:p>
        </p:txBody>
      </p:sp>
      <p:sp>
        <p:nvSpPr>
          <p:cNvPr id="70659" name="Slide Image Placeholder 1"/>
          <p:cNvSpPr>
            <a:spLocks noGrp="1" noRot="1" noChangeAspect="1" noTextEdit="1"/>
          </p:cNvSpPr>
          <p:nvPr>
            <p:ph type="sldImg"/>
          </p:nvPr>
        </p:nvSpPr>
        <p:spPr>
          <a:xfrm>
            <a:off x="1150938" y="692150"/>
            <a:ext cx="4556125" cy="3416300"/>
          </a:xfrm>
          <a:ln/>
        </p:spPr>
      </p:sp>
      <p:sp>
        <p:nvSpPr>
          <p:cNvPr id="7066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46514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3353A937-E13C-FE4C-AAE1-9486F67A8D02}" type="slidenum">
              <a:rPr lang="en-US" altLang="en-US">
                <a:solidFill>
                  <a:srgbClr val="000000"/>
                </a:solidFill>
              </a:rPr>
              <a:pPr eaLnBrk="1" hangingPunct="1">
                <a:spcBef>
                  <a:spcPct val="0"/>
                </a:spcBef>
              </a:pPr>
              <a:t>38</a:t>
            </a:fld>
            <a:endParaRPr lang="en-US" altLang="en-US">
              <a:solidFill>
                <a:srgbClr val="000000"/>
              </a:solidFill>
            </a:endParaRPr>
          </a:p>
        </p:txBody>
      </p:sp>
      <p:sp>
        <p:nvSpPr>
          <p:cNvPr id="71683" name="Slide Image Placeholder 1"/>
          <p:cNvSpPr>
            <a:spLocks noGrp="1" noRot="1" noChangeAspect="1" noTextEdit="1"/>
          </p:cNvSpPr>
          <p:nvPr>
            <p:ph type="sldImg"/>
          </p:nvPr>
        </p:nvSpPr>
        <p:spPr>
          <a:xfrm>
            <a:off x="1150938" y="692150"/>
            <a:ext cx="4556125" cy="3416300"/>
          </a:xfrm>
          <a:ln/>
        </p:spPr>
      </p:sp>
      <p:sp>
        <p:nvSpPr>
          <p:cNvPr id="7168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915154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7ABD3A4C-75D8-2545-B314-9048EB2A5035}" type="slidenum">
              <a:rPr lang="en-US" altLang="en-US">
                <a:solidFill>
                  <a:srgbClr val="000000"/>
                </a:solidFill>
              </a:rPr>
              <a:pPr eaLnBrk="1" hangingPunct="1">
                <a:spcBef>
                  <a:spcPct val="0"/>
                </a:spcBef>
              </a:pPr>
              <a:t>40</a:t>
            </a:fld>
            <a:endParaRPr lang="en-US" altLang="en-US">
              <a:solidFill>
                <a:srgbClr val="000000"/>
              </a:solidFill>
            </a:endParaRPr>
          </a:p>
        </p:txBody>
      </p:sp>
      <p:sp>
        <p:nvSpPr>
          <p:cNvPr id="72707" name="Slide Image Placeholder 1"/>
          <p:cNvSpPr>
            <a:spLocks noGrp="1" noRot="1" noChangeAspect="1" noTextEdit="1"/>
          </p:cNvSpPr>
          <p:nvPr>
            <p:ph type="sldImg"/>
          </p:nvPr>
        </p:nvSpPr>
        <p:spPr>
          <a:xfrm>
            <a:off x="1150938" y="692150"/>
            <a:ext cx="4556125" cy="3416300"/>
          </a:xfrm>
          <a:ln/>
        </p:spPr>
      </p:sp>
      <p:sp>
        <p:nvSpPr>
          <p:cNvPr id="7270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722373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BE7CB61A-54C0-144E-A887-0870514DB1E5}" type="slidenum">
              <a:rPr lang="en-US" altLang="en-US"/>
              <a:pPr eaLnBrk="1" hangingPunct="1">
                <a:spcBef>
                  <a:spcPct val="0"/>
                </a:spcBef>
              </a:pPr>
              <a:t>4</a:t>
            </a:fld>
            <a:endParaRPr lang="en-US" altLang="en-US"/>
          </a:p>
        </p:txBody>
      </p:sp>
      <p:sp>
        <p:nvSpPr>
          <p:cNvPr id="50179" name="Slide Image Placeholder 1"/>
          <p:cNvSpPr>
            <a:spLocks noGrp="1" noRot="1" noChangeAspect="1" noTextEdit="1"/>
          </p:cNvSpPr>
          <p:nvPr>
            <p:ph type="sldImg"/>
          </p:nvPr>
        </p:nvSpPr>
        <p:spPr>
          <a:xfrm>
            <a:off x="1150938" y="692150"/>
            <a:ext cx="4556125" cy="3416300"/>
          </a:xfrm>
          <a:ln/>
        </p:spPr>
      </p:sp>
      <p:sp>
        <p:nvSpPr>
          <p:cNvPr id="5018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22056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8C4C8C7E-C4DB-174A-994B-915F4C24DCBB}" type="slidenum">
              <a:rPr lang="en-US" altLang="en-US"/>
              <a:pPr eaLnBrk="1" hangingPunct="1">
                <a:spcBef>
                  <a:spcPct val="0"/>
                </a:spcBef>
              </a:pPr>
              <a:t>5</a:t>
            </a:fld>
            <a:endParaRPr lang="en-US" altLang="en-US"/>
          </a:p>
        </p:txBody>
      </p:sp>
      <p:sp>
        <p:nvSpPr>
          <p:cNvPr id="51203" name="Slide Image Placeholder 1"/>
          <p:cNvSpPr>
            <a:spLocks noGrp="1" noRot="1" noChangeAspect="1" noTextEdit="1"/>
          </p:cNvSpPr>
          <p:nvPr>
            <p:ph type="sldImg"/>
          </p:nvPr>
        </p:nvSpPr>
        <p:spPr>
          <a:xfrm>
            <a:off x="1150938" y="692150"/>
            <a:ext cx="4556125" cy="3416300"/>
          </a:xfrm>
          <a:ln/>
        </p:spPr>
      </p:sp>
      <p:sp>
        <p:nvSpPr>
          <p:cNvPr id="5120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53326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97E7D4B9-8CBF-0A42-A064-11C5EC0B6F05}" type="slidenum">
              <a:rPr lang="en-US" altLang="en-US"/>
              <a:pPr eaLnBrk="1" hangingPunct="1">
                <a:spcBef>
                  <a:spcPct val="0"/>
                </a:spcBef>
              </a:pPr>
              <a:t>6</a:t>
            </a:fld>
            <a:endParaRPr lang="en-US" altLang="en-US"/>
          </a:p>
        </p:txBody>
      </p:sp>
      <p:sp>
        <p:nvSpPr>
          <p:cNvPr id="52227" name="Slide Image Placeholder 1"/>
          <p:cNvSpPr>
            <a:spLocks noGrp="1" noRot="1" noChangeAspect="1" noTextEdit="1"/>
          </p:cNvSpPr>
          <p:nvPr>
            <p:ph type="sldImg"/>
          </p:nvPr>
        </p:nvSpPr>
        <p:spPr>
          <a:xfrm>
            <a:off x="1150938" y="692150"/>
            <a:ext cx="4556125" cy="3416300"/>
          </a:xfrm>
          <a:ln/>
        </p:spPr>
      </p:sp>
      <p:sp>
        <p:nvSpPr>
          <p:cNvPr id="5222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1390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7D5425ED-80D9-F046-88D1-4BA8E23A9792}" type="slidenum">
              <a:rPr lang="en-US" altLang="en-US"/>
              <a:pPr eaLnBrk="1" hangingPunct="1">
                <a:spcBef>
                  <a:spcPct val="0"/>
                </a:spcBef>
              </a:pPr>
              <a:t>7</a:t>
            </a:fld>
            <a:endParaRPr lang="en-US" altLang="en-US"/>
          </a:p>
        </p:txBody>
      </p:sp>
      <p:sp>
        <p:nvSpPr>
          <p:cNvPr id="53251" name="Slide Image Placeholder 1"/>
          <p:cNvSpPr>
            <a:spLocks noGrp="1" noRot="1" noChangeAspect="1" noTextEdit="1"/>
          </p:cNvSpPr>
          <p:nvPr>
            <p:ph type="sldImg"/>
          </p:nvPr>
        </p:nvSpPr>
        <p:spPr>
          <a:xfrm>
            <a:off x="1150938" y="692150"/>
            <a:ext cx="4556125" cy="3416300"/>
          </a:xfrm>
          <a:ln/>
        </p:spPr>
      </p:sp>
      <p:sp>
        <p:nvSpPr>
          <p:cNvPr id="5325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91885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357A53E1-C4BF-6A48-BB96-D65319014DD5}" type="slidenum">
              <a:rPr lang="en-US" altLang="en-US"/>
              <a:pPr eaLnBrk="1" hangingPunct="1">
                <a:spcBef>
                  <a:spcPct val="0"/>
                </a:spcBef>
              </a:pPr>
              <a:t>8</a:t>
            </a:fld>
            <a:endParaRPr lang="en-US" altLang="en-US"/>
          </a:p>
        </p:txBody>
      </p:sp>
      <p:sp>
        <p:nvSpPr>
          <p:cNvPr id="54275" name="Slide Image Placeholder 1"/>
          <p:cNvSpPr>
            <a:spLocks noGrp="1" noRot="1" noChangeAspect="1" noTextEdit="1"/>
          </p:cNvSpPr>
          <p:nvPr>
            <p:ph type="sldImg"/>
          </p:nvPr>
        </p:nvSpPr>
        <p:spPr>
          <a:xfrm>
            <a:off x="1150938" y="692150"/>
            <a:ext cx="4556125" cy="3416300"/>
          </a:xfrm>
          <a:ln/>
        </p:spPr>
      </p:sp>
      <p:sp>
        <p:nvSpPr>
          <p:cNvPr id="5427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60949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02670B8F-8014-EE4F-97E0-2A347514AAD2}" type="slidenum">
              <a:rPr lang="en-US" altLang="en-US"/>
              <a:pPr eaLnBrk="1" hangingPunct="1">
                <a:spcBef>
                  <a:spcPct val="0"/>
                </a:spcBef>
              </a:pPr>
              <a:t>9</a:t>
            </a:fld>
            <a:endParaRPr lang="en-US" altLang="en-US"/>
          </a:p>
        </p:txBody>
      </p:sp>
      <p:sp>
        <p:nvSpPr>
          <p:cNvPr id="55299" name="Slide Image Placeholder 1"/>
          <p:cNvSpPr>
            <a:spLocks noGrp="1" noRot="1" noChangeAspect="1" noTextEdit="1"/>
          </p:cNvSpPr>
          <p:nvPr>
            <p:ph type="sldImg"/>
          </p:nvPr>
        </p:nvSpPr>
        <p:spPr>
          <a:xfrm>
            <a:off x="1150938" y="692150"/>
            <a:ext cx="4556125" cy="3416300"/>
          </a:xfrm>
          <a:ln/>
        </p:spPr>
      </p:sp>
      <p:sp>
        <p:nvSpPr>
          <p:cNvPr id="5530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35387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B04FCAC7-E1CE-6E45-B7A7-D1A7B88B639A}" type="slidenum">
              <a:rPr lang="en-US" altLang="en-US"/>
              <a:pPr eaLnBrk="1" hangingPunct="1">
                <a:spcBef>
                  <a:spcPct val="0"/>
                </a:spcBef>
              </a:pPr>
              <a:t>12</a:t>
            </a:fld>
            <a:endParaRPr lang="en-US" altLang="en-US"/>
          </a:p>
        </p:txBody>
      </p:sp>
      <p:sp>
        <p:nvSpPr>
          <p:cNvPr id="56323" name="Rectangle 2"/>
          <p:cNvSpPr>
            <a:spLocks noGrp="1" noRot="1" noChangeAspect="1" noChangeArrowheads="1" noTextEdit="1"/>
          </p:cNvSpPr>
          <p:nvPr>
            <p:ph type="sldImg"/>
          </p:nvPr>
        </p:nvSpPr>
        <p:spPr>
          <a:xfrm>
            <a:off x="1150938" y="692150"/>
            <a:ext cx="4556125" cy="3416300"/>
          </a:xfrm>
          <a:ln/>
        </p:spPr>
      </p:sp>
      <p:sp>
        <p:nvSpPr>
          <p:cNvPr id="563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en-US">
                <a:latin typeface="Times New Roman" charset="0"/>
                <a:ea typeface="MS PGothic" charset="-128"/>
              </a:rPr>
              <a:t>FIGURE 14.36 The lysozyme-enzyme–substrate complex. </a:t>
            </a:r>
          </a:p>
        </p:txBody>
      </p:sp>
    </p:spTree>
    <p:extLst>
      <p:ext uri="{BB962C8B-B14F-4D97-AF65-F5344CB8AC3E}">
        <p14:creationId xmlns:p14="http://schemas.microsoft.com/office/powerpoint/2010/main" val="1166334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http://www.cengage.com/chemistry/bettelheim" TargetMode="External"/><Relationship Id="rId5" Type="http://schemas.openxmlformats.org/officeDocument/2006/relationships/hyperlink" Target="http://www.cengage.com/chemistry/garrett" TargetMode="External"/><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hyperlink" Target="http://www.cengage.com/chemistry/bettelhei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000">
                <a:solidFill>
                  <a:srgbClr val="000066"/>
                </a:solidFill>
                <a:latin typeface="Arial" charset="0"/>
                <a:ea typeface="MS PGothic" pitchFamily="34" charset="-128"/>
              </a:defRPr>
            </a:lvl1pPr>
            <a:lvl2pPr marL="742950" indent="-285750" eaLnBrk="0" hangingPunct="0">
              <a:defRPr sz="3000">
                <a:solidFill>
                  <a:srgbClr val="000066"/>
                </a:solidFill>
                <a:latin typeface="Arial" charset="0"/>
                <a:ea typeface="MS PGothic" pitchFamily="34" charset="-128"/>
              </a:defRPr>
            </a:lvl2pPr>
            <a:lvl3pPr marL="1143000" indent="-228600" eaLnBrk="0" hangingPunct="0">
              <a:defRPr sz="3000">
                <a:solidFill>
                  <a:srgbClr val="000066"/>
                </a:solidFill>
                <a:latin typeface="Arial" charset="0"/>
                <a:ea typeface="MS PGothic" pitchFamily="34" charset="-128"/>
              </a:defRPr>
            </a:lvl3pPr>
            <a:lvl4pPr marL="1600200" indent="-228600" eaLnBrk="0" hangingPunct="0">
              <a:defRPr sz="3000">
                <a:solidFill>
                  <a:srgbClr val="000066"/>
                </a:solidFill>
                <a:latin typeface="Arial" charset="0"/>
                <a:ea typeface="MS PGothic" pitchFamily="34" charset="-128"/>
              </a:defRPr>
            </a:lvl4pPr>
            <a:lvl5pPr marL="2057400" indent="-228600" eaLnBrk="0" hangingPunct="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endParaRPr lang="en-US" altLang="en-US" smtClean="0"/>
          </a:p>
        </p:txBody>
      </p:sp>
      <p:pic>
        <p:nvPicPr>
          <p:cNvPr id="4" name="Picture 9" descr="BrooksCol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5613" y="0"/>
            <a:ext cx="2336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userDrawn="1"/>
        </p:nvSpPr>
        <p:spPr bwMode="auto">
          <a:xfrm>
            <a:off x="2638425" y="1066800"/>
            <a:ext cx="2894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000">
                <a:solidFill>
                  <a:srgbClr val="000066"/>
                </a:solidFill>
                <a:latin typeface="Arial" charset="0"/>
                <a:ea typeface="MS PGothic" pitchFamily="34" charset="-128"/>
              </a:defRPr>
            </a:lvl1pPr>
            <a:lvl2pPr marL="742950" indent="-285750" eaLnBrk="0" hangingPunct="0">
              <a:defRPr sz="3000">
                <a:solidFill>
                  <a:srgbClr val="000066"/>
                </a:solidFill>
                <a:latin typeface="Arial" charset="0"/>
                <a:ea typeface="MS PGothic" pitchFamily="34" charset="-128"/>
              </a:defRPr>
            </a:lvl2pPr>
            <a:lvl3pPr marL="1143000" indent="-228600" eaLnBrk="0" hangingPunct="0">
              <a:defRPr sz="3000">
                <a:solidFill>
                  <a:srgbClr val="000066"/>
                </a:solidFill>
                <a:latin typeface="Arial" charset="0"/>
                <a:ea typeface="MS PGothic" pitchFamily="34" charset="-128"/>
              </a:defRPr>
            </a:lvl3pPr>
            <a:lvl4pPr marL="1600200" indent="-228600" eaLnBrk="0" hangingPunct="0">
              <a:defRPr sz="3000">
                <a:solidFill>
                  <a:srgbClr val="000066"/>
                </a:solidFill>
                <a:latin typeface="Arial" charset="0"/>
                <a:ea typeface="MS PGothic" pitchFamily="34" charset="-128"/>
              </a:defRPr>
            </a:lvl4pPr>
            <a:lvl5pPr marL="2057400" indent="-228600" eaLnBrk="0" hangingPunct="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r>
              <a:rPr lang="en-US" altLang="en-US" sz="2400" smtClean="0">
                <a:solidFill>
                  <a:srgbClr val="FF0000"/>
                </a:solidFill>
              </a:rPr>
              <a:t>Reginald H. Garrett</a:t>
            </a:r>
          </a:p>
          <a:p>
            <a:pPr>
              <a:defRPr/>
            </a:pPr>
            <a:r>
              <a:rPr lang="en-US" altLang="en-US" sz="2400" smtClean="0">
                <a:solidFill>
                  <a:srgbClr val="FF0000"/>
                </a:solidFill>
              </a:rPr>
              <a:t>Charles M. Grisham</a:t>
            </a:r>
          </a:p>
        </p:txBody>
      </p:sp>
      <p:pic>
        <p:nvPicPr>
          <p:cNvPr id="6" name="Picture 6" descr="tro 1133106293.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131763"/>
            <a:ext cx="2386013" cy="2860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1">
            <a:hlinkClick r:id="rId4"/>
          </p:cNvPr>
          <p:cNvSpPr>
            <a:spLocks noChangeArrowheads="1"/>
          </p:cNvSpPr>
          <p:nvPr userDrawn="1"/>
        </p:nvSpPr>
        <p:spPr bwMode="auto">
          <a:xfrm>
            <a:off x="2638425" y="2057400"/>
            <a:ext cx="2665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rgbClr val="000066"/>
                </a:solidFill>
                <a:latin typeface="Arial" charset="0"/>
                <a:ea typeface="MS PGothic" pitchFamily="34" charset="-128"/>
              </a:defRPr>
            </a:lvl1pPr>
            <a:lvl2pPr marL="742950" indent="-285750" eaLnBrk="0" hangingPunct="0">
              <a:defRPr sz="3000">
                <a:solidFill>
                  <a:srgbClr val="000066"/>
                </a:solidFill>
                <a:latin typeface="Arial" charset="0"/>
                <a:ea typeface="MS PGothic" pitchFamily="34" charset="-128"/>
              </a:defRPr>
            </a:lvl2pPr>
            <a:lvl3pPr marL="1143000" indent="-228600" eaLnBrk="0" hangingPunct="0">
              <a:defRPr sz="3000">
                <a:solidFill>
                  <a:srgbClr val="000066"/>
                </a:solidFill>
                <a:latin typeface="Arial" charset="0"/>
                <a:ea typeface="MS PGothic" pitchFamily="34" charset="-128"/>
              </a:defRPr>
            </a:lvl3pPr>
            <a:lvl4pPr marL="1600200" indent="-228600" eaLnBrk="0" hangingPunct="0">
              <a:defRPr sz="3000">
                <a:solidFill>
                  <a:srgbClr val="000066"/>
                </a:solidFill>
                <a:latin typeface="Arial" charset="0"/>
                <a:ea typeface="MS PGothic" pitchFamily="34" charset="-128"/>
              </a:defRPr>
            </a:lvl4pPr>
            <a:lvl5pPr marL="2057400" indent="-228600" eaLnBrk="0" hangingPunct="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eaLnBrk="1" hangingPunct="1">
              <a:defRPr/>
            </a:pPr>
            <a:r>
              <a:rPr lang="en-US" altLang="en-US" sz="1200" u="sng" smtClean="0">
                <a:hlinkClick r:id="rId5"/>
              </a:rPr>
              <a:t>www.cengage.com/chemistry/garrett</a:t>
            </a:r>
            <a:endParaRPr lang="en-US" altLang="en-US" sz="1200" smtClean="0">
              <a:solidFill>
                <a:schemeClr val="tx1"/>
              </a:solidFill>
              <a:latin typeface="Verdana" pitchFamily="34" charset="0"/>
            </a:endParaRPr>
          </a:p>
        </p:txBody>
      </p:sp>
      <p:sp>
        <p:nvSpPr>
          <p:cNvPr id="8" name="Rectangle 13"/>
          <p:cNvSpPr>
            <a:spLocks noGrp="1" noChangeArrowheads="1"/>
          </p:cNvSpPr>
          <p:nvPr userDrawn="1"/>
        </p:nvSpPr>
        <p:spPr bwMode="auto">
          <a:xfrm>
            <a:off x="76200" y="61722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rgbClr val="000066"/>
                </a:solidFill>
                <a:latin typeface="Arial" charset="0"/>
                <a:ea typeface="MS PGothic" pitchFamily="34" charset="-128"/>
              </a:defRPr>
            </a:lvl1pPr>
            <a:lvl2pPr marL="742950" indent="-285750" eaLnBrk="0" hangingPunct="0">
              <a:defRPr sz="3000">
                <a:solidFill>
                  <a:srgbClr val="000066"/>
                </a:solidFill>
                <a:latin typeface="Arial" charset="0"/>
                <a:ea typeface="MS PGothic" pitchFamily="34" charset="-128"/>
              </a:defRPr>
            </a:lvl2pPr>
            <a:lvl3pPr marL="1143000" indent="-228600" eaLnBrk="0" hangingPunct="0">
              <a:defRPr sz="3000">
                <a:solidFill>
                  <a:srgbClr val="000066"/>
                </a:solidFill>
                <a:latin typeface="Arial" charset="0"/>
                <a:ea typeface="MS PGothic" pitchFamily="34" charset="-128"/>
              </a:defRPr>
            </a:lvl3pPr>
            <a:lvl4pPr marL="1600200" indent="-228600" eaLnBrk="0" hangingPunct="0">
              <a:defRPr sz="3000">
                <a:solidFill>
                  <a:srgbClr val="000066"/>
                </a:solidFill>
                <a:latin typeface="Arial" charset="0"/>
                <a:ea typeface="MS PGothic" pitchFamily="34" charset="-128"/>
              </a:defRPr>
            </a:lvl4pPr>
            <a:lvl5pPr marL="2057400" indent="-228600" eaLnBrk="0" hangingPunct="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lgn="ctr" eaLnBrk="1" hangingPunct="1">
              <a:defRPr/>
            </a:pPr>
            <a:r>
              <a:rPr lang="en-US" altLang="en-US" sz="2000" smtClean="0"/>
              <a:t>Reginald Garrett &amp; Charles Grisham </a:t>
            </a:r>
            <a:r>
              <a:rPr lang="en-US" altLang="en-US" sz="2000" smtClean="0">
                <a:solidFill>
                  <a:schemeClr val="tx1"/>
                </a:solidFill>
              </a:rPr>
              <a:t>• </a:t>
            </a:r>
            <a:r>
              <a:rPr lang="en-US" altLang="en-US" sz="2000" smtClean="0"/>
              <a:t>University of Virginia</a:t>
            </a:r>
            <a:endParaRPr lang="en-US" altLang="en-US" sz="2000" smtClean="0">
              <a:solidFill>
                <a:schemeClr val="tx1"/>
              </a:solidFill>
            </a:endParaRPr>
          </a:p>
        </p:txBody>
      </p:sp>
      <p:sp>
        <p:nvSpPr>
          <p:cNvPr id="187397" name="Rectangle 5"/>
          <p:cNvSpPr>
            <a:spLocks noGrp="1" noChangeArrowheads="1"/>
          </p:cNvSpPr>
          <p:nvPr>
            <p:ph type="ctrTitle"/>
          </p:nvPr>
        </p:nvSpPr>
        <p:spPr>
          <a:xfrm>
            <a:off x="685800" y="30480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43958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619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8564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42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FF7C8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lgn="ctr" eaLnBrk="0" hangingPunct="0">
              <a:defRPr/>
            </a:pPr>
            <a:endParaRPr lang="en-US" altLang="en-US" smtClean="0"/>
          </a:p>
        </p:txBody>
      </p:sp>
      <p:sp>
        <p:nvSpPr>
          <p:cNvPr id="4" name="Rectangle 10"/>
          <p:cNvSpPr>
            <a:spLocks noChangeArrowheads="1"/>
          </p:cNvSpPr>
          <p:nvPr userDrawn="1"/>
        </p:nvSpPr>
        <p:spPr bwMode="auto">
          <a:xfrm>
            <a:off x="2638425" y="1066800"/>
            <a:ext cx="2922588"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eaLnBrk="0" hangingPunct="0">
              <a:defRPr/>
            </a:pPr>
            <a:r>
              <a:rPr lang="en-US" altLang="en-US" sz="2400" smtClean="0"/>
              <a:t>Reginald H. Garrett</a:t>
            </a:r>
          </a:p>
          <a:p>
            <a:pPr eaLnBrk="0" hangingPunct="0">
              <a:defRPr/>
            </a:pPr>
            <a:r>
              <a:rPr lang="en-US" altLang="en-US" sz="2400" smtClean="0"/>
              <a:t>Charles M. Grisham</a:t>
            </a:r>
          </a:p>
        </p:txBody>
      </p:sp>
      <p:sp>
        <p:nvSpPr>
          <p:cNvPr id="5" name="Rectangle 11">
            <a:hlinkClick r:id="rId2"/>
          </p:cNvPr>
          <p:cNvSpPr>
            <a:spLocks noChangeArrowheads="1"/>
          </p:cNvSpPr>
          <p:nvPr userDrawn="1"/>
        </p:nvSpPr>
        <p:spPr bwMode="auto">
          <a:xfrm>
            <a:off x="2652713" y="2057400"/>
            <a:ext cx="26654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defRPr/>
            </a:pPr>
            <a:r>
              <a:rPr lang="en-US" altLang="en-US" sz="1200" u="sng" smtClean="0"/>
              <a:t>www.cengage.com/chemistry/garrett</a:t>
            </a:r>
            <a:endParaRPr lang="en-US" altLang="en-US" sz="1200" smtClean="0">
              <a:latin typeface="Verdana" panose="020B0604030504040204" pitchFamily="34" charset="0"/>
            </a:endParaRPr>
          </a:p>
        </p:txBody>
      </p:sp>
      <p:sp>
        <p:nvSpPr>
          <p:cNvPr id="6" name="Rectangle 13"/>
          <p:cNvSpPr>
            <a:spLocks noGrp="1" noChangeArrowheads="1"/>
          </p:cNvSpPr>
          <p:nvPr userDrawn="1"/>
        </p:nvSpPr>
        <p:spPr bwMode="auto">
          <a:xfrm>
            <a:off x="76200" y="62484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r>
              <a:rPr lang="en-US" altLang="en-US" sz="1000"/>
              <a:t>© 2017 Cengage Learning. All Rights Reserved. May not be copied, scanned, or duplicated, in whole or in part, except for use as permitted in a license distributed with a certain product or service or otherwise on a password-protected website for classroom use.</a:t>
            </a:r>
            <a:endParaRPr lang="en-US" altLang="en-US" sz="700">
              <a:solidFill>
                <a:srgbClr val="000000"/>
              </a:solidFill>
            </a:endParaRPr>
          </a:p>
        </p:txBody>
      </p:sp>
      <p:pic>
        <p:nvPicPr>
          <p:cNvPr id="7"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6700" y="185738"/>
            <a:ext cx="23685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userDrawn="1"/>
        </p:nvPicPr>
        <p:blipFill>
          <a:blip r:embed="rId4">
            <a:extLst>
              <a:ext uri="{28A0092B-C50C-407E-A947-70E740481C1C}">
                <a14:useLocalDpi xmlns:a14="http://schemas.microsoft.com/office/drawing/2010/main" val="0"/>
              </a:ext>
            </a:extLst>
          </a:blip>
          <a:srcRect l="13045" t="20270" r="13045" b="22020"/>
          <a:stretch>
            <a:fillRect/>
          </a:stretch>
        </p:blipFill>
        <p:spPr bwMode="auto">
          <a:xfrm>
            <a:off x="6858000" y="-3175"/>
            <a:ext cx="2286000" cy="941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7397" name="Rectangle 5"/>
          <p:cNvSpPr>
            <a:spLocks noGrp="1" noChangeArrowheads="1"/>
          </p:cNvSpPr>
          <p:nvPr>
            <p:ph type="ctrTitle"/>
          </p:nvPr>
        </p:nvSpPr>
        <p:spPr>
          <a:xfrm>
            <a:off x="685800" y="33528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13629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735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35435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2769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405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80108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807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9483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65465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32830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810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2015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482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9768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237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174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67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354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81911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220137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4C7CD"/>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000">
                <a:solidFill>
                  <a:srgbClr val="000066"/>
                </a:solidFill>
                <a:latin typeface="Arial" charset="0"/>
                <a:ea typeface="MS PGothic" pitchFamily="34" charset="-128"/>
              </a:defRPr>
            </a:lvl1pPr>
            <a:lvl2pPr marL="742950" indent="-285750" eaLnBrk="0" hangingPunct="0">
              <a:defRPr sz="3000">
                <a:solidFill>
                  <a:srgbClr val="000066"/>
                </a:solidFill>
                <a:latin typeface="Arial" charset="0"/>
                <a:ea typeface="MS PGothic" pitchFamily="34" charset="-128"/>
              </a:defRPr>
            </a:lvl2pPr>
            <a:lvl3pPr marL="1143000" indent="-228600" eaLnBrk="0" hangingPunct="0">
              <a:defRPr sz="3000">
                <a:solidFill>
                  <a:srgbClr val="000066"/>
                </a:solidFill>
                <a:latin typeface="Arial" charset="0"/>
                <a:ea typeface="MS PGothic" pitchFamily="34" charset="-128"/>
              </a:defRPr>
            </a:lvl3pPr>
            <a:lvl4pPr marL="1600200" indent="-228600" eaLnBrk="0" hangingPunct="0">
              <a:defRPr sz="3000">
                <a:solidFill>
                  <a:srgbClr val="000066"/>
                </a:solidFill>
                <a:latin typeface="Arial" charset="0"/>
                <a:ea typeface="MS PGothic" pitchFamily="34" charset="-128"/>
              </a:defRPr>
            </a:lvl4pPr>
            <a:lvl5pPr marL="2057400" indent="-228600" eaLnBrk="0" hangingPunct="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endParaRPr lang="en-US" altLang="en-US" smtClean="0"/>
          </a:p>
        </p:txBody>
      </p:sp>
      <p:sp>
        <p:nvSpPr>
          <p:cNvPr id="1027"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 descr="tro snippet.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04200" y="0"/>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7"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xStyles>
    <p:titleStyle>
      <a:lvl1pPr algn="l" rtl="0" eaLnBrk="0" fontAlgn="base" hangingPunct="0">
        <a:spcBef>
          <a:spcPct val="0"/>
        </a:spcBef>
        <a:spcAft>
          <a:spcPct val="0"/>
        </a:spcAft>
        <a:defRPr sz="4000">
          <a:solidFill>
            <a:srgbClr val="FFFFFF"/>
          </a:solidFill>
          <a:latin typeface="+mj-lt"/>
          <a:ea typeface="MS PGothic" pitchFamily="34" charset="-128"/>
          <a:cs typeface="ＭＳ Ｐゴシック" charset="0"/>
        </a:defRPr>
      </a:lvl1pPr>
      <a:lvl2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2pPr>
      <a:lvl3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3pPr>
      <a:lvl4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4pPr>
      <a:lvl5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2pPr>
      <a:lvl3pPr marL="11430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3pPr>
      <a:lvl4pPr marL="16002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4pPr>
      <a:lvl5pPr marL="20574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E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0"/>
            <a:ext cx="9145588" cy="938213"/>
          </a:xfrm>
          <a:prstGeom prst="rect">
            <a:avLst/>
          </a:prstGeom>
          <a:solidFill>
            <a:srgbClr val="FF7C8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eaLnBrk="0" hangingPunct="0">
              <a:defRPr/>
            </a:pPr>
            <a:endParaRPr lang="en-US" altLang="en-US" smtClean="0"/>
          </a:p>
        </p:txBody>
      </p:sp>
      <p:sp>
        <p:nvSpPr>
          <p:cNvPr id="1027"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9" name="Picture 1"/>
          <p:cNvPicPr>
            <a:picLocks noChangeAspect="1"/>
          </p:cNvPicPr>
          <p:nvPr userDrawn="1"/>
        </p:nvPicPr>
        <p:blipFill>
          <a:blip r:embed="rId14">
            <a:extLst>
              <a:ext uri="{28A0092B-C50C-407E-A947-70E740481C1C}">
                <a14:useLocalDpi xmlns:a14="http://schemas.microsoft.com/office/drawing/2010/main" val="0"/>
              </a:ext>
            </a:extLst>
          </a:blip>
          <a:srcRect l="39258" t="42223" r="37915" b="39999"/>
          <a:stretch>
            <a:fillRect/>
          </a:stretch>
        </p:blipFill>
        <p:spPr bwMode="auto">
          <a:xfrm>
            <a:off x="8145463" y="0"/>
            <a:ext cx="100012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3669960"/>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rtl="0" eaLnBrk="0" fontAlgn="base" hangingPunct="0">
        <a:spcBef>
          <a:spcPct val="0"/>
        </a:spcBef>
        <a:spcAft>
          <a:spcPct val="0"/>
        </a:spcAft>
        <a:defRPr sz="40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2pPr>
      <a:lvl3pPr marL="11430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3pPr>
      <a:lvl4pPr marL="16002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4pPr>
      <a:lvl5pPr marL="20574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ctrTitle"/>
          </p:nvPr>
        </p:nvSpPr>
        <p:spPr>
          <a:xfrm>
            <a:off x="457200" y="3657600"/>
            <a:ext cx="8458200" cy="1752600"/>
          </a:xfrm>
        </p:spPr>
        <p:txBody>
          <a:bodyPr/>
          <a:lstStyle/>
          <a:p>
            <a:r>
              <a:rPr lang="en-US" altLang="en-US" sz="3600">
                <a:ea typeface="MS PGothic" charset="-128"/>
              </a:rPr>
              <a:t>Chapter 4.7, 5.1, 5.2, 5.7, 5.8</a:t>
            </a:r>
            <a:br>
              <a:rPr lang="en-US" altLang="en-US" sz="3600">
                <a:ea typeface="MS PGothic" charset="-128"/>
              </a:rPr>
            </a:br>
            <a:r>
              <a:rPr lang="en-US" altLang="en-US" sz="3600">
                <a:ea typeface="MS PGothic" charset="-128"/>
              </a:rPr>
              <a:t>Protein Structure/Function Overview</a:t>
            </a:r>
            <a:br>
              <a:rPr lang="en-US" altLang="en-US" sz="3600">
                <a:ea typeface="MS PGothic" charset="-128"/>
              </a:rPr>
            </a:br>
            <a:r>
              <a:rPr lang="en-US" altLang="en-US" sz="3600">
                <a:ea typeface="MS PGothic" charset="-128"/>
              </a:rPr>
              <a:t>Techniques for Protein Purification and Characterization </a:t>
            </a:r>
            <a:endParaRPr lang="en-US" altLang="en-US" sz="3600" b="1">
              <a:ea typeface="MS PGothic" charset="-128"/>
            </a:endParaRPr>
          </a:p>
        </p:txBody>
      </p:sp>
    </p:spTree>
    <p:extLst>
      <p:ext uri="{BB962C8B-B14F-4D97-AF65-F5344CB8AC3E}">
        <p14:creationId xmlns:p14="http://schemas.microsoft.com/office/powerpoint/2010/main" val="89225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descr="The collagen scaffolding of a kidney, left behind after removing the c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944563"/>
            <a:ext cx="345916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
          <p:cNvSpPr>
            <a:spLocks noChangeArrowheads="1"/>
          </p:cNvSpPr>
          <p:nvPr/>
        </p:nvSpPr>
        <p:spPr bwMode="auto">
          <a:xfrm>
            <a:off x="158750" y="3581400"/>
            <a:ext cx="47863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000"/>
              <a:t>The insoluble collagen scaffolding of a rat kidney, left behind after removing all cells with mild detergent.</a:t>
            </a:r>
          </a:p>
          <a:p>
            <a:pPr eaLnBrk="1" hangingPunct="1">
              <a:spcBef>
                <a:spcPct val="0"/>
              </a:spcBef>
              <a:buSzTx/>
              <a:buFontTx/>
              <a:buNone/>
            </a:pPr>
            <a:endParaRPr lang="en-US" altLang="en-US" sz="2400"/>
          </a:p>
          <a:p>
            <a:pPr eaLnBrk="1" hangingPunct="1">
              <a:spcBef>
                <a:spcPct val="0"/>
              </a:spcBef>
              <a:buSzTx/>
              <a:buFontTx/>
              <a:buNone/>
            </a:pPr>
            <a:endParaRPr lang="en-US" altLang="en-US" sz="2400"/>
          </a:p>
          <a:p>
            <a:pPr eaLnBrk="1" hangingPunct="1">
              <a:spcBef>
                <a:spcPct val="0"/>
              </a:spcBef>
              <a:buSzTx/>
              <a:buFontTx/>
              <a:buNone/>
            </a:pPr>
            <a:r>
              <a:rPr lang="en-US" altLang="en-US" sz="1800"/>
              <a:t>Ott Laboratory, Massachusetts General Hospital Center for Regenerative Medicine, April 2013</a:t>
            </a:r>
          </a:p>
        </p:txBody>
      </p:sp>
      <p:sp>
        <p:nvSpPr>
          <p:cNvPr id="12292" name="AutoShape 4" descr="data:image/jpeg;base64,/9j/4AAQSkZJRgABAQAAAQABAAD/2wCEAAkGBxQSEhQUEhQUFBQUFxcVFRQUFBQUFBQUFRQXFxQUFBQYHCggGBwlHBQUITEhJSksLi4uFx8zODMsNygtLiwBCgoKDg0OFxAQGiwkHBwsLCwsLCwsLCwsLCwsLCwsLCwsLCwsLCwsLCwsLCwsLCwsLCssLCwsLCwsLCwsLCw3NP/AABEIARAAugMBIgACEQEDEQH/xAAbAAACAwEBAQAAAAAAAAAAAAACAwEEBQAGB//EADoQAAIBAwIDBQYDBwQDAAAAAAABAgMEESExBRJBIlFhcYETMpGhscEjM9EGFDRCYnLwJEOC8RVSwv/EABoBAAMBAQEBAAAAAAAAAAAAAAECAwAEBQb/xAApEQEBAAICAgEDAgcBAAAAAAAAAQIRAyESMQQyQWFRkSJCUnGxwdET/9oADAMBAAIRAxEAPwBNNBSQVNHTRxGZ9UXEdViKSCw0Tg6CDaAwIhohIIzIyVeLRzSl4OL+ePuWWK4hHNKfl9Ggw/H1nHk4xw8BSQ6pAryZOzT6PizmUDgFLU7I2jDqNJsM8pJtq8B96fkvqbXQxuCrty/t+5syehV4PyrvktaHFvy6T/oRn9DR4gvwaL/pM9bFuP6Y0TdbR/5fYrFq792Pm/pEqE8/aFX7A3bepg83bVMGlSrghXoKdcZ7ZGB+9YB/fg7ZXhImQinIZzETFSiLUB3MDkLA5ScBHAYKRJKOZhLZ1anzQkl1TCwNjEIzq7eXrUWtGjPuFqe2qUk90eY45TSqvH/rH6Gy9PT+Pz+WWvwy0i/b0W4rCZVjE9RwxfhQ8vuzY+zc/J4Y7/Kvwy2ccyfVYSL7CaIwNXlZ53PLdaN5/D0fJmctmaVx/D0vUz8aMtx/TFIm6XYj5v6L9CoXLlfhx/u/+SmJn7RrosZGvgWgGhQWJ3Ar2oGDsGBegyWwYBMmYPMQmQckFjUFgCIxAYODmhiic4mGFxQ+EAYRLEImMROJ5vjtP8T/AIr7nqqkTC4tQzJPwx82b7Oj411mwFA9Hw5/hQ8n9WZkrRrpuadpRahFf5uNJ2r8nOXCf3OlMmL0A9mNSDXntOr/AA1P1M5rc06i/wBNT82Z0luW4/pWiblfhr+5fRlFl+4/KXmvoUWheT2lfaEDgNI7BMoeU7AzlIMyzBEyRMTpCCXg7ASOCyMhRYLRyYBPiwxEZDVIIw2nEsRQmkyzEWiVUKlamnoy5UKs2GDtUto9mOddEtfJDWBQWIpeH6DGOXK2gwQwiGLaVqyX+nh5mdJbmo1/p4GdJHRx/SrA3C/C9UUGaVwvwvVGe0Lye077QkSohYCSJAhxBY1oHAGOR0kTg6SBGAQEckFkNAtDXEFxAJaDjIFo6IwrlFlqLKVJlqMhaZNQrTHTkJkwQFektF6/YNkU9l6/b9SWPstCQyTmK0a/+xAoS3Zof7MChNbnTx/TFEXK/C9UZ5o3P5S80Z6QnJ7TqcBJEpBJEqzsA4G4OwAdCaIaDkgWCBQJBpEIJBBzAYUmLcgmQ0TGJGRkQiOERyBgg2hRLmxTYcx/DbVTlq9E/mGTZap0dl8vkTJHp72Fu1GnpFywo46b5a8NjN4nwj2UOdTUlplbNZeE/HdD3ClZKRDDREkSoxrNfhQKFTdmhU/Lh5FCp1Orj9RVFz+UvMopF+5/LXmUsE+T2nYlINIhINIkKUjuUNIjBmdNAMbLYWxcaCEDkIBjlcwJINo7GgYpIWhsBTGQDQWqYcmKgFJiCVVZg8WdWnzTp1HGEmnNa5i0lHmj5pL4G5VYiEcyS72l8WNjdUGDwyvXddTTlLlT5J1FJLlfh1NqVOc3zVqkpvu2j8Eelu+Fc0G0u0tv0MCcXFtSTTW6fQrnuFs0ZEJoXBjEQoxrV12Y+Rn1Opo3HTyM+a3OrD0oi69xFPBcu12YlQnyeyjiNQuA1IlWSdgnBBoLpLQSOFNE8SgyRIJo7A5S3I5MNwB5BpTQLDgjuUZBBHRkCZkxRFQUdK9RjeEUHOvTite1l+UdW/kIqM9T+w1itasl73Zi/wCnq/Vr5D4ztpNteVHfCx4HlP2qknVi+vLr377s+h1aC3+B86/a7Svj+lPPflsvn6HKdMuDHUt15orwZYtdZx8zn0WRsXO/oZ7L1y9WUEzoh/s692iVC3fP3fIqEc/ZRwGoVAaidERBwOQgJMjByOZOFC0dykNhJjs7lBaGAyNDQoOKBYylBt4Q5pNmolW0pbL1ZoWtqlvqzQoUM9HhBmK84f6mPS4NzNZk/FJfc9zw2jGMIxisJJLHcZFKKXT1NW2unhLCwu5Yb8/EpjJBywk9Rq1qeYv1+WP1PP8AF+AU7iKTfLUS7M/s+9HpLGrzJ9Wtcd6ejFVKOz3XR/Z9zH1uOeX3jXx67tJ0Zyp1FiUXr3Pua70Hw78yPme1/brhvtKSqxXbpb97g98+W/xPE8K1qLyI2araatxLWRSi9UPuJe8Vqb1ReQ32TfS7S8itkZey7QhSOfL2Q6I1MTEZknWFkg5MnAQTkiRESWJCkyJUiJnRCxiZ0mCRJm2dzZpWFPCXezLjq0u94N22RTHt1fGx3vJetaazqaEquFhbdxWooZgZSwPMXKLwimkWY1cLGMh2Gl20unGSa/78DTV/q+aOM+9H7rxPOKRqULhSjiXvYxnvHlTzwl70O6uYrKymtvBpngq3D1RuXy/lyTcO5d8fQ9vSjGrD2MnyVE26cntLP8rf+dDzl/QlGTjNNSW6e/mu/wAzWbHHjmXX3jAry3F0veQd3ScXrs9mBQ3KQmWNk1Ve7l22LiwLmXaYMZHNl7S0uQGFenIdkShoSHIRAuqIC1UiE2DAmQClSZyIkdEzCyDJkgSAaJovtLzN+1Z53ODesp5SK4Xp3/Fu8bGtGRYcsIpQnsXPbww8J7aNvGvV4RrVLApjInRtm48y1xv4CFNY1NsNSrGn+foFF50/7Kqr46ImNXLyNtvEVTOz+Yu9uHUUVLVwTSk/ecc6JvrjX4hVZeJVqSHlNMVK6oprD6/5kyYQcZNPobdd5Rm3a2fg0/Tb6jyhzYbx8v0YNaXaYCkRN6vzIRCuBbpSH85Tpj8iVqtUty3zFO3GuYEqGCCkgqMBsqegCs+ZyYVVAGEYMjskSAaBNPhVTTHcZbY20rcss/EMq/x+Twz79V6aAfMVaNbKWBiqh29PxW6VdrOG1lYfk+grnE+1C5kNKHiap4eTo1BLmgoSQzeJvOKmzpSQE2u8ONHxKmZ/EHiPxfyL9Sax4mNxKro/BfUcOTrju2OSiuqoSqE3k7XaYwqQqDVVJ1qvUpYRHOU5Vwfah0m9JbUtBlWGgVpLskV9gB41jXE8MqyrhXaeWUXBs2oeYrka506xXhSa3HeyNuN4lyqBU5BqkHTpgtgyLdpdOPijQhcp6pmZGIM9Nge3Zw89w6vcayrDOcwldtblmlfJm7duPLx5+q1JTChUM51joXI21NRpuQuUivG4QFatiLfReO40rdTupuLhRTbMW4qOUJvqw7mo5av0QOOx6lZ1K4efl8p16ZMKTHRoMuwghsYIhcq89TjRJdIvKKBngXyo7U40gvZFmCDwg7pWzZ3KUdQ6l1HDPPusdzs0X5Nb6PuaiyJhl7CajL1o0kGQuJeH1QqU8F+TyUKsNTZSDrYfaB06gtQH0oCDOOj5xVSY6cSvUDDeKtUkApDZI6FJvXZLdvRL1Y8pfEdtN8y1wuvkBfX3J/N6JczfgkTGUdl2u9vKh6LeXyQyNJb6N7J4SS8Elsbp28UzmLBaq1081asFz6RWYZS3Txrv1yekow5aO7eu7bb265M2rVhzrmbx4L77GrFxdJcucc3XH2GmW7E8pZb/AN7Lulq/T6CpPEV5jbv3n6Cqnur/ADvKW/wpZS6LVQOM2AohRic7n8aapMTVkOURVRAbxRBh5IihnKZvFXSCiSkHFDHmJdSJYtZdGQ6Wm4KnhA2pjhKtuXdqQqDZ1PiEUtn9ipV4vq8C22u2YcWE/iqzKh/mg6nRSWW/jj9THlxGUtC5a27esn8RafDjxvqdfls2fDva+7j9SZcCnlpxUEt5zkowS78t6+gqhxWNPRP1KX7T8adzShTjzSkpZ0ztjqPPHRs+DP8Akk0VxviNrbrko81zV61GuWjHT+VbyPJ3d9UqPM5eSWy8kjUp8Jk1mc6FPwby36IqVLSmnh1k1/RBv6Blv6Nfh+Pdv76hNpfuKeXl9NC7HiidOUXRUqknpVcscke5QWj9Ss6Fuv5qkvRR+4yFa2Sx7CTfe6rfy5Tbqkxmu8p+6rKrPGOdpdyjBfRGpw69kqSg3lqTeXu8syqtWDelFY/vn9kWLWrFJYhy4efek+vew4S77LyXGyyZf5/3GncXz5n5+AUb1LdGfGqnJtrLbbw1lfJop3lZLGObPfouvdr4Fr3HJlPHHb0EbyDG06yZjWijPGrTNWhZtEMtRy/+n6rkZoXJrOxPsivKOoso+a1FIdyIqUYFxR8TBeT8Mb94RKr9xRjTY+nSDcnRh8bK91a9uxfI2dCBYjNIV1YYY4kwpMXXpYLdS47inXqd4Kv1fcNtqkIrbLDq3EpbvC7jOjU7g5Skw+NqGfyMZehRvHB5STfjqLr8fq7RUY+Wn0FSoNguyY8kjnvzOWdSqVW4qTeXL4aAwRelYMWrSS6DzSGXJyZ3duypUg4UmW4QCmjGxl1uqMU10XwCpt42RZhDIc6ONAl8rKr1E0k0O4baqo5c38uPmMqR7I7hOjl5L7gtui55XS9Qs4xLkJYEZDRCxDRk5opyeo6pERgMgrFAvJFO1Ro8gSV5eM1gF3CRlfvDI9sJt9VeJqTuhMrszpVRaqjTty8mNx9NmNwWIUedGTQro0qF4h9R5vLlnVmjY4LkbdCqF7F6BVK+BLtLEbpLuFzihTuhNS6RpD+NNYL1Kzu0Ld2gt40+4pLDa6GbOoxle+0aRn1LgeVXHjti1CsXVV5lqYftUXqNx2RtteNoyfZC4e+0/IpO4WA7G4XN6GvpLLHptZChMoq7QSu1kmjca0GxEwJXaE1Lld5tF8K0LWeDRVY8wrzGzGf+UNoLx1//2Q=="/>
          <p:cNvSpPr>
            <a:spLocks noChangeAspect="1" noChangeArrowheads="1"/>
          </p:cNvSpPr>
          <p:nvPr/>
        </p:nvSpPr>
        <p:spPr bwMode="auto">
          <a:xfrm>
            <a:off x="198438" y="-228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12293" name="AutoShape 6" descr="data:image/jpeg;base64,/9j/4AAQSkZJRgABAQAAAQABAAD/2wCEAAkGBxQSEhQUEhQUFBQUFxcVFRQUFBQUFBQUFRQXFxQUFBQYHCggGBwlHBQUITEhJSksLi4uFx8zODMsNygtLiwBCgoKDg0OFxAQGiwkHBwsLCwsLCwsLCwsLCwsLCwsLCwsLCwsLCwsLCwsLCwsLCwsLCssLCwsLCwsLCwsLCw3NP/AABEIARAAugMBIgACEQEDEQH/xAAbAAACAwEBAQAAAAAAAAAAAAACAwEEBQAGB//EADoQAAIBAwIDBQYDBwQDAAAAAAABAgMEESExBRJBIlFhcYETMpGhscEjM9EGFDRCYnLwJEOC8RVSwv/EABoBAAMBAQEBAAAAAAAAAAAAAAECAwAEBQb/xAApEQEBAAICAgEDAgcBAAAAAAAAAQIRAyESMQQyQWFRkSJCUnGxwdET/9oADAMBAAIRAxEAPwBNNBSQVNHTRxGZ9UXEdViKSCw0Tg6CDaAwIhohIIzIyVeLRzSl4OL+ePuWWK4hHNKfl9Ggw/H1nHk4xw8BSQ6pAryZOzT6PizmUDgFLU7I2jDqNJsM8pJtq8B96fkvqbXQxuCrty/t+5syehV4PyrvktaHFvy6T/oRn9DR4gvwaL/pM9bFuP6Y0TdbR/5fYrFq792Pm/pEqE8/aFX7A3bepg83bVMGlSrghXoKdcZ7ZGB+9YB/fg7ZXhImQinIZzETFSiLUB3MDkLA5ScBHAYKRJKOZhLZ1anzQkl1TCwNjEIzq7eXrUWtGjPuFqe2qUk90eY45TSqvH/rH6Gy9PT+Pz+WWvwy0i/b0W4rCZVjE9RwxfhQ8vuzY+zc/J4Y7/Kvwy2ccyfVYSL7CaIwNXlZ53PLdaN5/D0fJmctmaVx/D0vUz8aMtx/TFIm6XYj5v6L9CoXLlfhx/u/+SmJn7RrosZGvgWgGhQWJ3Ar2oGDsGBegyWwYBMmYPMQmQckFjUFgCIxAYODmhiic4mGFxQ+EAYRLEImMROJ5vjtP8T/AIr7nqqkTC4tQzJPwx82b7Oj411mwFA9Hw5/hQ8n9WZkrRrpuadpRahFf5uNJ2r8nOXCf3OlMmL0A9mNSDXntOr/AA1P1M5rc06i/wBNT82Z0luW4/pWiblfhr+5fRlFl+4/KXmvoUWheT2lfaEDgNI7BMoeU7AzlIMyzBEyRMTpCCXg7ASOCyMhRYLRyYBPiwxEZDVIIw2nEsRQmkyzEWiVUKlamnoy5UKs2GDtUto9mOddEtfJDWBQWIpeH6DGOXK2gwQwiGLaVqyX+nh5mdJbmo1/p4GdJHRx/SrA3C/C9UUGaVwvwvVGe0Lye077QkSohYCSJAhxBY1oHAGOR0kTg6SBGAQEckFkNAtDXEFxAJaDjIFo6IwrlFlqLKVJlqMhaZNQrTHTkJkwQFektF6/YNkU9l6/b9SWPstCQyTmK0a/+xAoS3Zof7MChNbnTx/TFEXK/C9UZ5o3P5S80Z6QnJ7TqcBJEpBJEqzsA4G4OwAdCaIaDkgWCBQJBpEIJBBzAYUmLcgmQ0TGJGRkQiOERyBgg2hRLmxTYcx/DbVTlq9E/mGTZap0dl8vkTJHp72Fu1GnpFywo46b5a8NjN4nwj2UOdTUlplbNZeE/HdD3ClZKRDDREkSoxrNfhQKFTdmhU/Lh5FCp1Orj9RVFz+UvMopF+5/LXmUsE+T2nYlINIhINIkKUjuUNIjBmdNAMbLYWxcaCEDkIBjlcwJINo7GgYpIWhsBTGQDQWqYcmKgFJiCVVZg8WdWnzTp1HGEmnNa5i0lHmj5pL4G5VYiEcyS72l8WNjdUGDwyvXddTTlLlT5J1FJLlfh1NqVOc3zVqkpvu2j8Eelu+Fc0G0u0tv0MCcXFtSTTW6fQrnuFs0ZEJoXBjEQoxrV12Y+Rn1Opo3HTyM+a3OrD0oi69xFPBcu12YlQnyeyjiNQuA1IlWSdgnBBoLpLQSOFNE8SgyRIJo7A5S3I5MNwB5BpTQLDgjuUZBBHRkCZkxRFQUdK9RjeEUHOvTite1l+UdW/kIqM9T+w1itasl73Zi/wCnq/Vr5D4ztpNteVHfCx4HlP2qknVi+vLr377s+h1aC3+B86/a7Svj+lPPflsvn6HKdMuDHUt15orwZYtdZx8zn0WRsXO/oZ7L1y9WUEzoh/s692iVC3fP3fIqEc/ZRwGoVAaidERBwOQgJMjByOZOFC0dykNhJjs7lBaGAyNDQoOKBYylBt4Q5pNmolW0pbL1ZoWtqlvqzQoUM9HhBmK84f6mPS4NzNZk/FJfc9zw2jGMIxisJJLHcZFKKXT1NW2unhLCwu5Yb8/EpjJBywk9Rq1qeYv1+WP1PP8AF+AU7iKTfLUS7M/s+9HpLGrzJ9Wtcd6ejFVKOz3XR/Z9zH1uOeX3jXx67tJ0Zyp1FiUXr3Pua70Hw78yPme1/brhvtKSqxXbpb97g98+W/xPE8K1qLyI2araatxLWRSi9UPuJe8Vqb1ReQ32TfS7S8itkZey7QhSOfL2Q6I1MTEZknWFkg5MnAQTkiRESWJCkyJUiJnRCxiZ0mCRJm2dzZpWFPCXezLjq0u94N22RTHt1fGx3vJetaazqaEquFhbdxWooZgZSwPMXKLwimkWY1cLGMh2Gl20unGSa/78DTV/q+aOM+9H7rxPOKRqULhSjiXvYxnvHlTzwl70O6uYrKymtvBpngq3D1RuXy/lyTcO5d8fQ9vSjGrD2MnyVE26cntLP8rf+dDzl/QlGTjNNSW6e/mu/wAzWbHHjmXX3jAry3F0veQd3ScXrs9mBQ3KQmWNk1Ve7l22LiwLmXaYMZHNl7S0uQGFenIdkShoSHIRAuqIC1UiE2DAmQClSZyIkdEzCyDJkgSAaJovtLzN+1Z53ODesp5SK4Xp3/Fu8bGtGRYcsIpQnsXPbww8J7aNvGvV4RrVLApjInRtm48y1xv4CFNY1NsNSrGn+foFF50/7Kqr46ImNXLyNtvEVTOz+Yu9uHUUVLVwTSk/ecc6JvrjX4hVZeJVqSHlNMVK6oprD6/5kyYQcZNPobdd5Rm3a2fg0/Tb6jyhzYbx8v0YNaXaYCkRN6vzIRCuBbpSH85Tpj8iVqtUty3zFO3GuYEqGCCkgqMBsqegCs+ZyYVVAGEYMjskSAaBNPhVTTHcZbY20rcss/EMq/x+Twz79V6aAfMVaNbKWBiqh29PxW6VdrOG1lYfk+grnE+1C5kNKHiap4eTo1BLmgoSQzeJvOKmzpSQE2u8ONHxKmZ/EHiPxfyL9Sax4mNxKro/BfUcOTrju2OSiuqoSqE3k7XaYwqQqDVVJ1qvUpYRHOU5Vwfah0m9JbUtBlWGgVpLskV9gB41jXE8MqyrhXaeWUXBs2oeYrka506xXhSa3HeyNuN4lyqBU5BqkHTpgtgyLdpdOPijQhcp6pmZGIM9Nge3Zw89w6vcayrDOcwldtblmlfJm7duPLx5+q1JTChUM51joXI21NRpuQuUivG4QFatiLfReO40rdTupuLhRTbMW4qOUJvqw7mo5av0QOOx6lZ1K4efl8p16ZMKTHRoMuwghsYIhcq89TjRJdIvKKBngXyo7U40gvZFmCDwg7pWzZ3KUdQ6l1HDPPusdzs0X5Nb6PuaiyJhl7CajL1o0kGQuJeH1QqU8F+TyUKsNTZSDrYfaB06gtQH0oCDOOj5xVSY6cSvUDDeKtUkApDZI6FJvXZLdvRL1Y8pfEdtN8y1wuvkBfX3J/N6JczfgkTGUdl2u9vKh6LeXyQyNJb6N7J4SS8Elsbp28UzmLBaq1081asFz6RWYZS3Txrv1yekow5aO7eu7bb265M2rVhzrmbx4L77GrFxdJcucc3XH2GmW7E8pZb/AN7Lulq/T6CpPEV5jbv3n6Cqnur/ADvKW/wpZS6LVQOM2AohRic7n8aapMTVkOURVRAbxRBh5IihnKZvFXSCiSkHFDHmJdSJYtZdGQ6Wm4KnhA2pjhKtuXdqQqDZ1PiEUtn9ipV4vq8C22u2YcWE/iqzKh/mg6nRSWW/jj9THlxGUtC5a27esn8RafDjxvqdfls2fDva+7j9SZcCnlpxUEt5zkowS78t6+gqhxWNPRP1KX7T8adzShTjzSkpZ0ztjqPPHRs+DP8Akk0VxviNrbrko81zV61GuWjHT+VbyPJ3d9UqPM5eSWy8kjUp8Jk1mc6FPwby36IqVLSmnh1k1/RBv6Blv6Nfh+Pdv76hNpfuKeXl9NC7HiidOUXRUqknpVcscke5QWj9Ss6Fuv5qkvRR+4yFa2Sx7CTfe6rfy5Tbqkxmu8p+6rKrPGOdpdyjBfRGpw69kqSg3lqTeXu8syqtWDelFY/vn9kWLWrFJYhy4efek+vew4S77LyXGyyZf5/3GncXz5n5+AUb1LdGfGqnJtrLbbw1lfJop3lZLGObPfouvdr4Fr3HJlPHHb0EbyDG06yZjWijPGrTNWhZtEMtRy/+n6rkZoXJrOxPsivKOoso+a1FIdyIqUYFxR8TBeT8Mb94RKr9xRjTY+nSDcnRh8bK91a9uxfI2dCBYjNIV1YYY4kwpMXXpYLdS47inXqd4Kv1fcNtqkIrbLDq3EpbvC7jOjU7g5Skw+NqGfyMZehRvHB5STfjqLr8fq7RUY+Wn0FSoNguyY8kjnvzOWdSqVW4qTeXL4aAwRelYMWrSS6DzSGXJyZ3duypUg4UmW4QCmjGxl1uqMU10XwCpt42RZhDIc6ONAl8rKr1E0k0O4baqo5c38uPmMqR7I7hOjl5L7gtui55XS9Qs4xLkJYEZDRCxDRk5opyeo6pERgMgrFAvJFO1Ro8gSV5eM1gF3CRlfvDI9sJt9VeJqTuhMrszpVRaqjTty8mNx9NmNwWIUedGTQro0qF4h9R5vLlnVmjY4LkbdCqF7F6BVK+BLtLEbpLuFzihTuhNS6RpD+NNYL1Kzu0Ld2gt40+4pLDa6GbOoxle+0aRn1LgeVXHjti1CsXVV5lqYftUXqNx2RtteNoyfZC4e+0/IpO4WA7G4XN6GvpLLHptZChMoq7QSu1kmjca0GxEwJXaE1Lld5tF8K0LWeDRVY8wrzGzGf+UNoLx1//2Q=="/>
          <p:cNvSpPr>
            <a:spLocks noChangeAspect="1" noChangeArrowheads="1"/>
          </p:cNvSpPr>
          <p:nvPr/>
        </p:nvSpPr>
        <p:spPr bwMode="auto">
          <a:xfrm>
            <a:off x="350838" y="-76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pic>
        <p:nvPicPr>
          <p:cNvPr id="12294" name="Picture 8" descr="SALESOUT NARCH EUO 3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7225" y="115888"/>
            <a:ext cx="27114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4"/>
          <p:cNvSpPr>
            <a:spLocks noChangeArrowheads="1"/>
          </p:cNvSpPr>
          <p:nvPr/>
        </p:nvSpPr>
        <p:spPr bwMode="auto">
          <a:xfrm>
            <a:off x="5041900" y="4191000"/>
            <a:ext cx="41021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000"/>
              <a:t>To create a functional lab-made kidney, the scaffolding was reseeded with rat neonatal kidney cells and human endothelial cells.</a:t>
            </a:r>
          </a:p>
        </p:txBody>
      </p:sp>
      <p:sp>
        <p:nvSpPr>
          <p:cNvPr id="12296" name="Rectangle 8"/>
          <p:cNvSpPr>
            <a:spLocks noChangeArrowheads="1"/>
          </p:cNvSpPr>
          <p:nvPr/>
        </p:nvSpPr>
        <p:spPr bwMode="auto">
          <a:xfrm>
            <a:off x="350838" y="146050"/>
            <a:ext cx="3963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a:t>Bioengineered organs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p:nvPr>
        </p:nvSpPr>
        <p:spPr>
          <a:xfrm>
            <a:off x="0" y="0"/>
            <a:ext cx="9144000" cy="6858000"/>
          </a:xfrm>
          <a:solidFill>
            <a:srgbClr val="A50021"/>
          </a:solidFill>
        </p:spPr>
        <p:txBody>
          <a:bodyPr/>
          <a:lstStyle/>
          <a:p>
            <a:pPr eaLnBrk="1" hangingPunct="1"/>
            <a:endParaRPr lang="en-US" altLang="en-US">
              <a:ea typeface="MS PGothic" charset="-128"/>
            </a:endParaRPr>
          </a:p>
        </p:txBody>
      </p:sp>
      <p:sp>
        <p:nvSpPr>
          <p:cNvPr id="13315" name="Rectangle 3"/>
          <p:cNvSpPr>
            <a:spLocks noChangeArrowheads="1"/>
          </p:cNvSpPr>
          <p:nvPr/>
        </p:nvSpPr>
        <p:spPr bwMode="auto">
          <a:xfrm>
            <a:off x="152400" y="152400"/>
            <a:ext cx="8839200" cy="655320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a:spcBef>
                <a:spcPct val="0"/>
              </a:spcBef>
              <a:buSzTx/>
              <a:buFontTx/>
              <a:buNone/>
            </a:pPr>
            <a:endParaRPr lang="en-US" altLang="en-US" sz="3000"/>
          </a:p>
        </p:txBody>
      </p:sp>
      <p:sp>
        <p:nvSpPr>
          <p:cNvPr id="13316" name="Text Box 4"/>
          <p:cNvSpPr txBox="1">
            <a:spLocks noChangeArrowheads="1"/>
          </p:cNvSpPr>
          <p:nvPr/>
        </p:nvSpPr>
        <p:spPr bwMode="auto">
          <a:xfrm>
            <a:off x="228600" y="3865563"/>
            <a:ext cx="8686800" cy="276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600" b="1"/>
              <a:t>(a)</a:t>
            </a:r>
            <a:r>
              <a:rPr lang="en-US" altLang="en-US" sz="1600"/>
              <a:t> Proteins having structural roles in cells are typically fibrous and often water insoluble. Collagen is a good example. Collagen is composed of three polypeptide chains that intertwine. </a:t>
            </a:r>
            <a:r>
              <a:rPr lang="en-US" altLang="en-US" sz="1600" b="1"/>
              <a:t>(b)</a:t>
            </a:r>
            <a:r>
              <a:rPr lang="en-US" altLang="en-US" sz="1600"/>
              <a:t> Soluble proteins serving metabolic functions can be characterized as compactly folded globular molecules, such as myoglobin. The folding pattern puts hydrophilic amino acid side chains on the outside and buries hydrophobic side chains in the interior, making the protein highly water soluble. </a:t>
            </a:r>
            <a:r>
              <a:rPr lang="en-US" altLang="en-US" sz="1600" b="1"/>
              <a:t>(c)</a:t>
            </a:r>
            <a:r>
              <a:rPr lang="en-US" altLang="en-US" sz="1600"/>
              <a:t> Membrane proteins fold so that hydrophobic amino acid side chains are exposed in their membrane-associated regions. The portions of membrane proteins extending into or exposed at the aqueous environments are hydrophilic in character, like soluble proteins. Bacteriorhodopsin is a typical membrane protein; it binds the light-absorbing pigment, </a:t>
            </a:r>
            <a:r>
              <a:rPr lang="en-US" altLang="en-US" sz="1600" i="1"/>
              <a:t>cis</a:t>
            </a:r>
            <a:r>
              <a:rPr lang="en-US" altLang="en-US" sz="1600"/>
              <a:t>-retinal, shown here in red.</a:t>
            </a:r>
            <a:r>
              <a:rPr lang="en-US" altLang="en-US" sz="1700"/>
              <a:t> </a:t>
            </a:r>
            <a:r>
              <a:rPr lang="en-US" altLang="en-US" sz="1400" i="1"/>
              <a:t>(a, b, Illustration: Irving Geis. Rights owned by Howard Hughes Medical Institute.  Not to be reproduced without permission.)</a:t>
            </a:r>
            <a:r>
              <a:rPr lang="en-US" altLang="en-US" sz="1400"/>
              <a:t> </a:t>
            </a:r>
          </a:p>
        </p:txBody>
      </p:sp>
      <p:pic>
        <p:nvPicPr>
          <p:cNvPr id="13317" name="Picture 5" descr="05-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79388"/>
            <a:ext cx="8242300"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hidden="1"/>
          <p:cNvSpPr>
            <a:spLocks noGrp="1" noChangeArrowheads="1"/>
          </p:cNvSpPr>
          <p:nvPr>
            <p:ph type="title"/>
          </p:nvPr>
        </p:nvSpPr>
        <p:spPr/>
        <p:txBody>
          <a:bodyPr/>
          <a:lstStyle/>
          <a:p>
            <a:pPr eaLnBrk="1" hangingPunct="1"/>
            <a:endParaRPr lang="en-US" altLang="en-US">
              <a:ea typeface="MS PGothic" charset="-128"/>
            </a:endParaRPr>
          </a:p>
        </p:txBody>
      </p:sp>
      <p:sp>
        <p:nvSpPr>
          <p:cNvPr id="14339" name="Rectangle 3" descr="14-36"/>
          <p:cNvSpPr>
            <a:spLocks noGrp="1" noChangeAspect="1" noChangeArrowheads="1"/>
          </p:cNvSpPr>
          <p:nvPr/>
        </p:nvSpPr>
        <p:spPr bwMode="auto">
          <a:xfrm>
            <a:off x="2416175" y="0"/>
            <a:ext cx="6651625" cy="6858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14340" name="Text Box 5"/>
          <p:cNvSpPr txBox="1">
            <a:spLocks noChangeArrowheads="1"/>
          </p:cNvSpPr>
          <p:nvPr/>
        </p:nvSpPr>
        <p:spPr bwMode="auto">
          <a:xfrm>
            <a:off x="0" y="457200"/>
            <a:ext cx="2514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chemeClr val="tx1"/>
                </a:solidFill>
                <a:latin typeface="Times New Roman" charset="0"/>
              </a:rPr>
              <a:t>Space-filling model of the soluble, globular enzyme lysozyme with bound oligosaccharide substrate.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6" name="Picture 2" descr="protein%20st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0" name="Picture 2" descr="4%20levels%20of%20protein%20st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80963" y="0"/>
            <a:ext cx="8377237" cy="906463"/>
          </a:xfrm>
        </p:spPr>
        <p:txBody>
          <a:bodyPr/>
          <a:lstStyle/>
          <a:p>
            <a:pPr eaLnBrk="1" hangingPunct="1"/>
            <a:r>
              <a:rPr lang="en-US" altLang="en-US" sz="3200">
                <a:ea typeface="MS PGothic" charset="-128"/>
              </a:rPr>
              <a:t>5.1 What Architectural Arrangements Characterize Protein Structure?</a:t>
            </a:r>
          </a:p>
        </p:txBody>
      </p:sp>
      <p:pic>
        <p:nvPicPr>
          <p:cNvPr id="18435" name="Picture 3" descr="05f03.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127125"/>
            <a:ext cx="4865688"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436" name="TextBox 4"/>
          <p:cNvSpPr txBox="1">
            <a:spLocks noChangeArrowheads="1"/>
          </p:cNvSpPr>
          <p:nvPr/>
        </p:nvSpPr>
        <p:spPr bwMode="auto">
          <a:xfrm>
            <a:off x="0" y="4572000"/>
            <a:ext cx="396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5.3 The </a:t>
            </a:r>
            <a:r>
              <a:rPr lang="el-GR" altLang="en-US" sz="2400"/>
              <a:t>α</a:t>
            </a:r>
            <a:r>
              <a:rPr lang="en-US" altLang="en-US" sz="2400"/>
              <a:t>-helix and the </a:t>
            </a:r>
            <a:r>
              <a:rPr lang="el-GR" altLang="en-US" sz="2400"/>
              <a:t>β</a:t>
            </a:r>
            <a:r>
              <a:rPr lang="en-US" altLang="en-US" sz="2400"/>
              <a:t>-pleated strand are the two principal secondary structures found in proteins.</a:t>
            </a:r>
          </a:p>
        </p:txBody>
      </p:sp>
      <p:sp>
        <p:nvSpPr>
          <p:cNvPr id="18437" name="TextBox 5"/>
          <p:cNvSpPr txBox="1">
            <a:spLocks noChangeArrowheads="1"/>
          </p:cNvSpPr>
          <p:nvPr/>
        </p:nvSpPr>
        <p:spPr bwMode="auto">
          <a:xfrm>
            <a:off x="228600" y="1752600"/>
            <a:ext cx="3581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3000"/>
              <a:t>Secondary structures in proteins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0"/>
            <a:ext cx="7772400" cy="914400"/>
          </a:xfrm>
        </p:spPr>
        <p:txBody>
          <a:bodyPr/>
          <a:lstStyle/>
          <a:p>
            <a:pPr eaLnBrk="1" hangingPunct="1"/>
            <a:r>
              <a:rPr lang="en-US" altLang="en-US" sz="3200">
                <a:ea typeface="MS PGothic" charset="-128"/>
              </a:rPr>
              <a:t>Outline: Techniques for Protein Purification and Characterization </a:t>
            </a:r>
          </a:p>
        </p:txBody>
      </p:sp>
      <p:sp>
        <p:nvSpPr>
          <p:cNvPr id="102403" name="Rectangle 3"/>
          <p:cNvSpPr>
            <a:spLocks noGrp="1" noChangeArrowheads="1"/>
          </p:cNvSpPr>
          <p:nvPr>
            <p:ph type="body" idx="4294967295"/>
          </p:nvPr>
        </p:nvSpPr>
        <p:spPr>
          <a:xfrm>
            <a:off x="228600" y="1295400"/>
            <a:ext cx="8686800" cy="5257800"/>
          </a:xfrm>
        </p:spPr>
        <p:txBody>
          <a:bodyPr/>
          <a:lstStyle/>
          <a:p>
            <a:pPr eaLnBrk="1" hangingPunct="1">
              <a:lnSpc>
                <a:spcPct val="90000"/>
              </a:lnSpc>
              <a:buFont typeface="Times" pitchFamily="18" charset="0"/>
              <a:buChar char="•"/>
              <a:defRPr/>
            </a:pPr>
            <a:r>
              <a:rPr lang="en-US" altLang="en-US" sz="3200" dirty="0" smtClean="0"/>
              <a:t>Electrophoresis</a:t>
            </a:r>
          </a:p>
          <a:p>
            <a:pPr lvl="1" eaLnBrk="1" hangingPunct="1">
              <a:lnSpc>
                <a:spcPct val="90000"/>
              </a:lnSpc>
              <a:buFont typeface="Times" pitchFamily="18" charset="0"/>
              <a:buChar char="•"/>
              <a:defRPr/>
            </a:pPr>
            <a:r>
              <a:rPr lang="en-US" altLang="en-US" dirty="0" smtClean="0"/>
              <a:t>Paper/PAGE/SDS-PAGE/Isoelectric Focusing</a:t>
            </a:r>
          </a:p>
          <a:p>
            <a:pPr eaLnBrk="1" hangingPunct="1">
              <a:lnSpc>
                <a:spcPct val="150000"/>
              </a:lnSpc>
              <a:buFont typeface="Times" pitchFamily="18" charset="0"/>
              <a:buChar char="•"/>
              <a:defRPr/>
            </a:pPr>
            <a:r>
              <a:rPr lang="en-US" altLang="en-US" sz="3200" dirty="0" smtClean="0"/>
              <a:t>Centrifugation</a:t>
            </a:r>
          </a:p>
          <a:p>
            <a:pPr lvl="1" eaLnBrk="1" hangingPunct="1">
              <a:lnSpc>
                <a:spcPct val="90000"/>
              </a:lnSpc>
              <a:buFont typeface="Times" pitchFamily="18" charset="0"/>
              <a:buChar char="•"/>
              <a:defRPr/>
            </a:pPr>
            <a:r>
              <a:rPr lang="en-US" altLang="en-US" dirty="0" smtClean="0"/>
              <a:t>Velocity/Differential/Density Gradient</a:t>
            </a:r>
          </a:p>
          <a:p>
            <a:pPr eaLnBrk="1" hangingPunct="1">
              <a:lnSpc>
                <a:spcPct val="150000"/>
              </a:lnSpc>
              <a:buFont typeface="Times" pitchFamily="18" charset="0"/>
              <a:buChar char="•"/>
              <a:defRPr/>
            </a:pPr>
            <a:r>
              <a:rPr lang="en-US" altLang="en-US" sz="3200" dirty="0" smtClean="0"/>
              <a:t>Chromatography</a:t>
            </a:r>
          </a:p>
          <a:p>
            <a:pPr lvl="1" eaLnBrk="1" hangingPunct="1">
              <a:lnSpc>
                <a:spcPct val="90000"/>
              </a:lnSpc>
              <a:buFont typeface="Times" pitchFamily="18" charset="0"/>
              <a:buChar char="•"/>
              <a:defRPr/>
            </a:pPr>
            <a:r>
              <a:rPr lang="en-US" altLang="en-US" dirty="0" smtClean="0"/>
              <a:t>Ion/Reverse Phase/Affinity/Gel Filtration</a:t>
            </a:r>
          </a:p>
          <a:p>
            <a:pPr eaLnBrk="1" hangingPunct="1">
              <a:lnSpc>
                <a:spcPct val="150000"/>
              </a:lnSpc>
              <a:buFont typeface="Times" pitchFamily="18" charset="0"/>
              <a:buChar char="•"/>
              <a:defRPr/>
            </a:pPr>
            <a:r>
              <a:rPr lang="en-US" altLang="en-US" sz="3200" dirty="0" smtClean="0"/>
              <a:t>Dialysis/Ultrafiltration</a:t>
            </a:r>
          </a:p>
          <a:p>
            <a:pPr eaLnBrk="1" hangingPunct="1">
              <a:lnSpc>
                <a:spcPct val="150000"/>
              </a:lnSpc>
              <a:buFont typeface="Times" pitchFamily="18" charset="0"/>
              <a:buChar char="•"/>
              <a:defRPr/>
            </a:pPr>
            <a:r>
              <a:rPr lang="en-US" altLang="en-US" sz="3200" dirty="0" smtClean="0"/>
              <a:t>Salting In/Salting Out</a:t>
            </a:r>
          </a:p>
          <a:p>
            <a:pPr marL="0" indent="0" eaLnBrk="1" hangingPunct="1">
              <a:lnSpc>
                <a:spcPct val="90000"/>
              </a:lnSpc>
              <a:buFont typeface="Times" pitchFamily="18" charset="0"/>
              <a:buNone/>
              <a:defRPr/>
            </a:pPr>
            <a:endParaRPr lang="en-US" altLang="en-US" sz="32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24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4" descr="C:\My Documents\3361 2005S\TGase pruific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19050"/>
            <a:ext cx="62023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228600" y="0"/>
            <a:ext cx="7772400" cy="914400"/>
          </a:xfrm>
        </p:spPr>
        <p:txBody>
          <a:bodyPr/>
          <a:lstStyle/>
          <a:p>
            <a:pPr eaLnBrk="1" hangingPunct="1"/>
            <a:r>
              <a:rPr lang="en-US" altLang="en-US" sz="3200">
                <a:ea typeface="MS PGothic" charset="-128"/>
              </a:rPr>
              <a:t>Electrophoresis</a:t>
            </a:r>
          </a:p>
        </p:txBody>
      </p:sp>
      <p:sp>
        <p:nvSpPr>
          <p:cNvPr id="102403" name="Rectangle 3"/>
          <p:cNvSpPr>
            <a:spLocks noGrp="1" noRot="1" noChangeAspect="1" noMove="1" noResize="1" noEditPoints="1" noAdjustHandles="1" noChangeArrowheads="1" noChangeShapeType="1" noTextEdit="1"/>
          </p:cNvSpPr>
          <p:nvPr>
            <p:ph type="body" idx="4294967295"/>
          </p:nvPr>
        </p:nvSpPr>
        <p:spPr>
          <a:xfrm>
            <a:off x="76200" y="1295400"/>
            <a:ext cx="8915400" cy="5257800"/>
          </a:xfrm>
          <a:blipFill rotWithShape="1">
            <a:blip r:embed="rId3"/>
            <a:stretch>
              <a:fillRect l="-1573" t="-2552" r="-137" b="-2784"/>
            </a:stretch>
          </a:blipFill>
          <a:extLst/>
        </p:spPr>
        <p:txBody>
          <a:bodyPr/>
          <a:lstStyle/>
          <a:p>
            <a:pPr>
              <a:buFont typeface="Times" pitchFamily="18" charset="0"/>
              <a:buChar char="•"/>
              <a:defRPr/>
            </a:pPr>
            <a:r>
              <a:rPr lang="en-US">
                <a:noFill/>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descr="C:\My Documents\3361 2005S\gel electrophore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0350"/>
            <a:ext cx="8534400"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228600" y="0"/>
            <a:ext cx="7772400" cy="914400"/>
          </a:xfrm>
        </p:spPr>
        <p:txBody>
          <a:bodyPr/>
          <a:lstStyle/>
          <a:p>
            <a:pPr eaLnBrk="1" hangingPunct="1"/>
            <a:r>
              <a:rPr lang="en-US" altLang="en-US">
                <a:ea typeface="MS PGothic" charset="-128"/>
              </a:rPr>
              <a:t>Outline</a:t>
            </a:r>
          </a:p>
        </p:txBody>
      </p:sp>
      <p:sp>
        <p:nvSpPr>
          <p:cNvPr id="102403" name="Rectangle 3"/>
          <p:cNvSpPr>
            <a:spLocks noGrp="1" noChangeArrowheads="1"/>
          </p:cNvSpPr>
          <p:nvPr>
            <p:ph type="body" idx="4294967295"/>
          </p:nvPr>
        </p:nvSpPr>
        <p:spPr>
          <a:xfrm>
            <a:off x="228600" y="1620838"/>
            <a:ext cx="8686800" cy="5257800"/>
          </a:xfrm>
        </p:spPr>
        <p:txBody>
          <a:bodyPr/>
          <a:lstStyle/>
          <a:p>
            <a:pPr eaLnBrk="1" hangingPunct="1">
              <a:lnSpc>
                <a:spcPct val="90000"/>
              </a:lnSpc>
            </a:pPr>
            <a:r>
              <a:rPr lang="en-US" altLang="en-US" sz="3200">
                <a:ea typeface="MS PGothic" charset="-128"/>
              </a:rPr>
              <a:t>Protein functions</a:t>
            </a:r>
          </a:p>
          <a:p>
            <a:pPr eaLnBrk="1" hangingPunct="1">
              <a:lnSpc>
                <a:spcPct val="90000"/>
              </a:lnSpc>
            </a:pPr>
            <a:endParaRPr lang="en-US" altLang="en-US" sz="3200">
              <a:ea typeface="MS PGothic" charset="-128"/>
            </a:endParaRPr>
          </a:p>
          <a:p>
            <a:pPr eaLnBrk="1" hangingPunct="1">
              <a:lnSpc>
                <a:spcPct val="90000"/>
              </a:lnSpc>
            </a:pPr>
            <a:r>
              <a:rPr lang="en-US" altLang="en-US" sz="3200">
                <a:ea typeface="MS PGothic" charset="-128"/>
              </a:rPr>
              <a:t>Protein terminology and types</a:t>
            </a:r>
          </a:p>
          <a:p>
            <a:pPr eaLnBrk="1" hangingPunct="1">
              <a:lnSpc>
                <a:spcPct val="90000"/>
              </a:lnSpc>
            </a:pPr>
            <a:endParaRPr lang="en-US" altLang="en-US" sz="3200">
              <a:ea typeface="MS PGothic" charset="-128"/>
            </a:endParaRPr>
          </a:p>
          <a:p>
            <a:pPr eaLnBrk="1" hangingPunct="1">
              <a:lnSpc>
                <a:spcPct val="90000"/>
              </a:lnSpc>
            </a:pPr>
            <a:r>
              <a:rPr lang="en-US" altLang="en-US" sz="3200">
                <a:ea typeface="MS PGothic" charset="-128"/>
              </a:rPr>
              <a:t>Levels of protein structure: primary, secondary, tertiary, quaternary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 calcmode="lin" valueType="num">
                                      <p:cBhvr additive="base">
                                        <p:cTn id="7" dur="500" fill="hold"/>
                                        <p:tgtEl>
                                          <p:spTgt spid="1024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anim calcmode="lin" valueType="num">
                                      <p:cBhvr additive="base">
                                        <p:cTn id="13" dur="500" fill="hold"/>
                                        <p:tgtEl>
                                          <p:spTgt spid="1024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2403">
                                            <p:txEl>
                                              <p:pRg st="4" end="4"/>
                                            </p:txEl>
                                          </p:spTgt>
                                        </p:tgtEl>
                                        <p:attrNameLst>
                                          <p:attrName>style.visibility</p:attrName>
                                        </p:attrNameLst>
                                      </p:cBhvr>
                                      <p:to>
                                        <p:strVal val="visible"/>
                                      </p:to>
                                    </p:set>
                                    <p:anim calcmode="lin" valueType="num">
                                      <p:cBhvr additive="base">
                                        <p:cTn id="19" dur="500" fill="hold"/>
                                        <p:tgtEl>
                                          <p:spTgt spid="1024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80963" y="0"/>
            <a:ext cx="7843837" cy="914400"/>
          </a:xfrm>
        </p:spPr>
        <p:txBody>
          <a:bodyPr/>
          <a:lstStyle/>
          <a:p>
            <a:pPr eaLnBrk="1" hangingPunct="1"/>
            <a:r>
              <a:rPr lang="en-US" altLang="en-US" sz="2800">
                <a:ea typeface="MS PGothic" charset="-128"/>
              </a:rPr>
              <a:t>SDS-Polyacrylamide Gel Electrophoresis (SDS-PAGE)</a:t>
            </a:r>
          </a:p>
        </p:txBody>
      </p:sp>
      <p:pic>
        <p:nvPicPr>
          <p:cNvPr id="23555" name="Picture 3" descr="05fa05.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62200"/>
            <a:ext cx="7239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556" name="TextBox 4"/>
          <p:cNvSpPr txBox="1">
            <a:spLocks noChangeArrowheads="1"/>
          </p:cNvSpPr>
          <p:nvPr/>
        </p:nvSpPr>
        <p:spPr bwMode="auto">
          <a:xfrm>
            <a:off x="914400" y="4419600"/>
            <a:ext cx="65662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dirty="0" smtClean="0"/>
              <a:t>Techniques, Figure 5, p. 113 </a:t>
            </a:r>
          </a:p>
          <a:p>
            <a:pPr eaLnBrk="1" hangingPunct="1">
              <a:spcBef>
                <a:spcPct val="0"/>
              </a:spcBef>
              <a:buSzTx/>
              <a:buFontTx/>
              <a:buNone/>
            </a:pPr>
            <a:r>
              <a:rPr lang="en-US" altLang="en-US" sz="2400" dirty="0" smtClean="0"/>
              <a:t>The </a:t>
            </a:r>
            <a:r>
              <a:rPr lang="en-US" altLang="en-US" sz="2400" dirty="0"/>
              <a:t>structure of sodium dodecyl sulfate (SDS).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80963" y="0"/>
            <a:ext cx="8377237" cy="906463"/>
          </a:xfrm>
        </p:spPr>
        <p:txBody>
          <a:bodyPr/>
          <a:lstStyle/>
          <a:p>
            <a:pPr eaLnBrk="1" hangingPunct="1"/>
            <a:r>
              <a:rPr lang="en-US" altLang="en-US" sz="2800">
                <a:ea typeface="MS PGothic" charset="-128"/>
              </a:rPr>
              <a:t>SDS-Polyacrylamide Gel Electrophoresis (SDS-PAGE)</a:t>
            </a:r>
          </a:p>
        </p:txBody>
      </p:sp>
      <p:pic>
        <p:nvPicPr>
          <p:cNvPr id="24579" name="Picture 3" descr="05fa06.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054100"/>
            <a:ext cx="624840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580" name="TextBox 4"/>
          <p:cNvSpPr txBox="1">
            <a:spLocks noChangeArrowheads="1"/>
          </p:cNvSpPr>
          <p:nvPr/>
        </p:nvSpPr>
        <p:spPr bwMode="auto">
          <a:xfrm>
            <a:off x="0" y="5867400"/>
            <a:ext cx="9144000" cy="830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dirty="0" smtClean="0"/>
              <a:t>Techniques, Figure 6, p. 113   </a:t>
            </a:r>
            <a:r>
              <a:rPr lang="en-US" altLang="en-US" sz="2400" dirty="0"/>
              <a:t>A plot of protein mobility versus log of molecular weight of individual proteins.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80963" y="0"/>
            <a:ext cx="3957637" cy="906463"/>
          </a:xfrm>
        </p:spPr>
        <p:txBody>
          <a:bodyPr/>
          <a:lstStyle/>
          <a:p>
            <a:pPr eaLnBrk="1" hangingPunct="1"/>
            <a:r>
              <a:rPr lang="en-US" altLang="en-US" sz="2800">
                <a:ea typeface="MS PGothic" charset="-128"/>
              </a:rPr>
              <a:t>Two-Dimensional Gel Electrophoresis</a:t>
            </a:r>
          </a:p>
        </p:txBody>
      </p:sp>
      <p:pic>
        <p:nvPicPr>
          <p:cNvPr id="25603" name="Picture 3" descr="05fa07.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00" y="0"/>
            <a:ext cx="51181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604" name="TextBox 4"/>
          <p:cNvSpPr txBox="1">
            <a:spLocks noChangeArrowheads="1"/>
          </p:cNvSpPr>
          <p:nvPr/>
        </p:nvSpPr>
        <p:spPr bwMode="auto">
          <a:xfrm>
            <a:off x="152400" y="1700213"/>
            <a:ext cx="3810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000" dirty="0"/>
              <a:t>Techniques, Figure </a:t>
            </a:r>
            <a:r>
              <a:rPr lang="en-US" altLang="en-US" sz="2000" dirty="0" smtClean="0"/>
              <a:t>7, p. 114</a:t>
            </a:r>
            <a:endParaRPr lang="en-US" altLang="en-US" sz="2000" dirty="0"/>
          </a:p>
          <a:p>
            <a:pPr eaLnBrk="1" hangingPunct="1">
              <a:spcBef>
                <a:spcPct val="0"/>
              </a:spcBef>
              <a:buSzTx/>
              <a:buFontTx/>
              <a:buNone/>
            </a:pPr>
            <a:r>
              <a:rPr lang="en-US" altLang="en-US" sz="2000" dirty="0"/>
              <a:t>A two-dimensional electrophoresis separation.  Macromolecules are first separated according to charge by isoelectric focusing in a tube gel.  The gel containing separated molecules is then place on top of an SDS-PAGE slab, and the molecules are electrophoresed into the SDS-PAGE gel, where they are separated according to size.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626" name="Picture 2" descr="C:\My Documents\3361 2005S\2-D electrophoresis g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528638"/>
            <a:ext cx="9637713"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1"/>
          <p:cNvSpPr txBox="1">
            <a:spLocks noChangeArrowheads="1"/>
          </p:cNvSpPr>
          <p:nvPr/>
        </p:nvSpPr>
        <p:spPr bwMode="auto">
          <a:xfrm>
            <a:off x="0" y="46038"/>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Lo pH</a:t>
            </a:r>
          </a:p>
        </p:txBody>
      </p:sp>
      <p:sp>
        <p:nvSpPr>
          <p:cNvPr id="26628" name="TextBox 2"/>
          <p:cNvSpPr txBox="1">
            <a:spLocks noChangeArrowheads="1"/>
          </p:cNvSpPr>
          <p:nvPr/>
        </p:nvSpPr>
        <p:spPr bwMode="auto">
          <a:xfrm>
            <a:off x="8188325" y="46038"/>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Hi pH</a:t>
            </a:r>
          </a:p>
        </p:txBody>
      </p:sp>
      <p:sp>
        <p:nvSpPr>
          <p:cNvPr id="26629" name="TextBox 1"/>
          <p:cNvSpPr txBox="1">
            <a:spLocks noChangeArrowheads="1"/>
          </p:cNvSpPr>
          <p:nvPr/>
        </p:nvSpPr>
        <p:spPr bwMode="auto">
          <a:xfrm>
            <a:off x="0" y="684213"/>
            <a:ext cx="8874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Hi M</a:t>
            </a:r>
            <a:r>
              <a:rPr lang="en-US" altLang="en-US" sz="2400" baseline="-25000"/>
              <a:t>r</a:t>
            </a:r>
            <a:endParaRPr lang="en-US" altLang="en-US" sz="2400"/>
          </a:p>
        </p:txBody>
      </p:sp>
      <p:sp>
        <p:nvSpPr>
          <p:cNvPr id="26630" name="TextBox 5"/>
          <p:cNvSpPr txBox="1">
            <a:spLocks noChangeArrowheads="1"/>
          </p:cNvSpPr>
          <p:nvPr/>
        </p:nvSpPr>
        <p:spPr bwMode="auto">
          <a:xfrm>
            <a:off x="0" y="5715000"/>
            <a:ext cx="938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Lo M</a:t>
            </a:r>
            <a:r>
              <a:rPr lang="en-US" altLang="en-US" sz="2400" baseline="-25000"/>
              <a:t>r</a:t>
            </a:r>
            <a:endParaRPr lang="en-US" altLang="en-US" sz="2400"/>
          </a:p>
        </p:txBody>
      </p:sp>
      <p:sp>
        <p:nvSpPr>
          <p:cNvPr id="2" name="TextBox 1"/>
          <p:cNvSpPr txBox="1"/>
          <p:nvPr/>
        </p:nvSpPr>
        <p:spPr>
          <a:xfrm>
            <a:off x="1384859" y="6350001"/>
            <a:ext cx="6383479" cy="523220"/>
          </a:xfrm>
          <a:prstGeom prst="rect">
            <a:avLst/>
          </a:prstGeom>
          <a:noFill/>
        </p:spPr>
        <p:txBody>
          <a:bodyPr wrap="none" rtlCol="0">
            <a:spAutoFit/>
          </a:bodyPr>
          <a:lstStyle/>
          <a:p>
            <a:r>
              <a:rPr lang="en-US" sz="2800" dirty="0" smtClean="0"/>
              <a:t>2-gel electrophoresis of </a:t>
            </a:r>
            <a:r>
              <a:rPr lang="en-US" sz="2800" i="1" dirty="0" smtClean="0"/>
              <a:t>E. coli</a:t>
            </a:r>
            <a:r>
              <a:rPr lang="en-US" sz="2800" dirty="0" smtClean="0"/>
              <a:t> proteins</a:t>
            </a:r>
            <a:endParaRPr 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228600" y="0"/>
            <a:ext cx="7772400" cy="914400"/>
          </a:xfrm>
        </p:spPr>
        <p:txBody>
          <a:bodyPr/>
          <a:lstStyle/>
          <a:p>
            <a:pPr eaLnBrk="1" hangingPunct="1"/>
            <a:r>
              <a:rPr lang="en-US" altLang="en-US" sz="3600">
                <a:ea typeface="MS PGothic" charset="-128"/>
              </a:rPr>
              <a:t>Centrifugation</a:t>
            </a:r>
          </a:p>
        </p:txBody>
      </p:sp>
      <p:sp>
        <p:nvSpPr>
          <p:cNvPr id="102403" name="Rectangle 3"/>
          <p:cNvSpPr>
            <a:spLocks noGrp="1" noChangeArrowheads="1"/>
          </p:cNvSpPr>
          <p:nvPr>
            <p:ph type="body" idx="4294967295"/>
          </p:nvPr>
        </p:nvSpPr>
        <p:spPr>
          <a:xfrm>
            <a:off x="228600" y="990600"/>
            <a:ext cx="8686800" cy="5867400"/>
          </a:xfrm>
        </p:spPr>
        <p:txBody>
          <a:bodyPr/>
          <a:lstStyle/>
          <a:p>
            <a:pPr eaLnBrk="1" hangingPunct="1">
              <a:lnSpc>
                <a:spcPct val="150000"/>
              </a:lnSpc>
              <a:buFont typeface="Times" pitchFamily="18" charset="0"/>
              <a:buChar char="•"/>
              <a:defRPr/>
            </a:pPr>
            <a:r>
              <a:rPr lang="en-US" altLang="en-US" sz="3200" dirty="0" smtClean="0"/>
              <a:t>Non-equilibrium</a:t>
            </a:r>
          </a:p>
          <a:p>
            <a:pPr lvl="1" eaLnBrk="1" hangingPunct="1">
              <a:lnSpc>
                <a:spcPct val="90000"/>
              </a:lnSpc>
              <a:buFont typeface="Times" pitchFamily="18" charset="0"/>
              <a:buChar char="•"/>
              <a:defRPr/>
            </a:pPr>
            <a:r>
              <a:rPr lang="en-US" altLang="en-US" sz="2400" dirty="0" smtClean="0"/>
              <a:t>Zonal, or Velocity (can be isokinetic)</a:t>
            </a:r>
          </a:p>
          <a:p>
            <a:pPr marL="457200" lvl="1" indent="0" eaLnBrk="1" hangingPunct="1">
              <a:lnSpc>
                <a:spcPct val="90000"/>
              </a:lnSpc>
              <a:buFont typeface="Times" pitchFamily="18" charset="0"/>
              <a:buNone/>
              <a:defRPr/>
            </a:pPr>
            <a:r>
              <a:rPr lang="en-US" altLang="en-US" sz="2400" dirty="0" smtClean="0"/>
              <a:t>	material layered on top of buffered solution of higher 	density,</a:t>
            </a:r>
            <a:r>
              <a:rPr lang="en-US" altLang="en-US" sz="2400" dirty="0"/>
              <a:t> </a:t>
            </a:r>
            <a:r>
              <a:rPr lang="en-US" altLang="en-US" sz="2400" dirty="0" smtClean="0"/>
              <a:t>or  on a preformed density gradient made with 	sucrose or glycerol</a:t>
            </a:r>
          </a:p>
          <a:p>
            <a:pPr lvl="1" eaLnBrk="1" hangingPunct="1">
              <a:lnSpc>
                <a:spcPct val="90000"/>
              </a:lnSpc>
              <a:buFont typeface="Times" pitchFamily="18" charset="0"/>
              <a:buChar char="•"/>
              <a:defRPr/>
            </a:pPr>
            <a:r>
              <a:rPr lang="en-US" altLang="en-US" sz="2400" dirty="0" smtClean="0"/>
              <a:t>Differential</a:t>
            </a:r>
          </a:p>
          <a:p>
            <a:pPr marL="457200" lvl="1" indent="0" eaLnBrk="1" hangingPunct="1">
              <a:lnSpc>
                <a:spcPct val="90000"/>
              </a:lnSpc>
              <a:buFont typeface="Times" pitchFamily="18" charset="0"/>
              <a:buNone/>
              <a:defRPr/>
            </a:pPr>
            <a:r>
              <a:rPr lang="en-US" altLang="en-US" sz="2400" dirty="0"/>
              <a:t>	</a:t>
            </a:r>
            <a:r>
              <a:rPr lang="en-US" altLang="en-US" sz="2400" dirty="0" smtClean="0"/>
              <a:t>material pelleted from solution spun at different 	speeds</a:t>
            </a:r>
          </a:p>
          <a:p>
            <a:pPr eaLnBrk="1" hangingPunct="1">
              <a:lnSpc>
                <a:spcPct val="150000"/>
              </a:lnSpc>
              <a:buFont typeface="Times" pitchFamily="18" charset="0"/>
              <a:buChar char="•"/>
              <a:defRPr/>
            </a:pPr>
            <a:r>
              <a:rPr lang="en-US" altLang="en-US" sz="3200" dirty="0" smtClean="0"/>
              <a:t>Equilibrium (i.e., </a:t>
            </a:r>
            <a:r>
              <a:rPr lang="en-US" altLang="en-US" sz="3200" dirty="0" err="1" smtClean="0"/>
              <a:t>isopycnic</a:t>
            </a:r>
            <a:r>
              <a:rPr lang="en-US" altLang="en-US" sz="3200" dirty="0" smtClean="0"/>
              <a:t>)</a:t>
            </a:r>
          </a:p>
          <a:p>
            <a:pPr lvl="1" eaLnBrk="1" hangingPunct="1">
              <a:lnSpc>
                <a:spcPct val="90000"/>
              </a:lnSpc>
              <a:buFont typeface="Times" pitchFamily="18" charset="0"/>
              <a:buChar char="•"/>
              <a:defRPr/>
            </a:pPr>
            <a:r>
              <a:rPr lang="en-US" altLang="en-US" sz="2400" dirty="0" smtClean="0"/>
              <a:t>Molecules or organelles banded at their density in a density gradient, usually formed during centrifugation using </a:t>
            </a:r>
            <a:r>
              <a:rPr lang="en-US" altLang="en-US" sz="2400" dirty="0" err="1" smtClean="0"/>
              <a:t>CsCl</a:t>
            </a:r>
            <a:r>
              <a:rPr lang="en-US" altLang="en-US" sz="2400" dirty="0" smtClean="0"/>
              <a:t> (for DNA) </a:t>
            </a:r>
            <a:r>
              <a:rPr lang="en-US" altLang="en-US" sz="2400" dirty="0" err="1" smtClean="0"/>
              <a:t>NaCl</a:t>
            </a:r>
            <a:r>
              <a:rPr lang="en-US" altLang="en-US" sz="2400" dirty="0" smtClean="0"/>
              <a:t> (for lipoprotein), sucrose (for organelles), </a:t>
            </a:r>
            <a:r>
              <a:rPr lang="en-US" altLang="en-US" sz="2400" dirty="0" err="1" smtClean="0"/>
              <a:t>Percol</a:t>
            </a:r>
            <a:r>
              <a:rPr lang="en-US" altLang="en-US" sz="2400" dirty="0" smtClean="0"/>
              <a:t> (for organelles), </a:t>
            </a:r>
            <a:r>
              <a:rPr lang="en-US" altLang="en-US" sz="2400" dirty="0"/>
              <a:t>etc</a:t>
            </a:r>
            <a:r>
              <a:rPr lang="en-US" altLang="en-US" sz="24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0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674" name="Picture 3" descr="http://nsm1.utdallas.edu/bio/Marsh/BIOL3361S05/8%20protein%20purification%20&amp;%20char/Zonal_centrifug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0" y="0"/>
            <a:ext cx="5475288"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ChangeArrowheads="1"/>
          </p:cNvSpPr>
          <p:nvPr/>
        </p:nvSpPr>
        <p:spPr bwMode="auto">
          <a:xfrm>
            <a:off x="8534400" y="533400"/>
            <a:ext cx="609600" cy="6324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29699" name="Rectangle 5"/>
          <p:cNvSpPr>
            <a:spLocks noChangeArrowheads="1"/>
          </p:cNvSpPr>
          <p:nvPr/>
        </p:nvSpPr>
        <p:spPr bwMode="auto">
          <a:xfrm>
            <a:off x="0" y="533400"/>
            <a:ext cx="609600" cy="6324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29700" name="Title 1"/>
          <p:cNvSpPr>
            <a:spLocks noGrp="1"/>
          </p:cNvSpPr>
          <p:nvPr>
            <p:ph type="title" idx="4294967295"/>
          </p:nvPr>
        </p:nvSpPr>
        <p:spPr>
          <a:xfrm>
            <a:off x="0" y="-76200"/>
            <a:ext cx="8001000" cy="609600"/>
          </a:xfrm>
        </p:spPr>
        <p:txBody>
          <a:bodyPr/>
          <a:lstStyle/>
          <a:p>
            <a:pPr eaLnBrk="1" hangingPunct="1"/>
            <a:r>
              <a:rPr lang="en-US" altLang="en-US" sz="2400">
                <a:ea typeface="MS PGothic" charset="-128"/>
              </a:rPr>
              <a:t>Metabolic Pathways are Compartmentalized Within Cells</a:t>
            </a:r>
          </a:p>
        </p:txBody>
      </p:sp>
      <p:pic>
        <p:nvPicPr>
          <p:cNvPr id="29701" name="Picture 3" descr="f17-16A.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3400"/>
            <a:ext cx="86868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9702" name="TextBox 4"/>
          <p:cNvSpPr txBox="1">
            <a:spLocks noChangeArrowheads="1"/>
          </p:cNvSpPr>
          <p:nvPr/>
        </p:nvSpPr>
        <p:spPr bwMode="auto">
          <a:xfrm>
            <a:off x="0" y="4756150"/>
            <a:ext cx="411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17.16  Fractionation of a cell extract by differential centrifugation.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a:xfrm>
            <a:off x="0" y="0"/>
            <a:ext cx="8001000" cy="990600"/>
          </a:xfrm>
        </p:spPr>
        <p:txBody>
          <a:bodyPr/>
          <a:lstStyle/>
          <a:p>
            <a:pPr eaLnBrk="1" hangingPunct="1"/>
            <a:r>
              <a:rPr lang="en-US" altLang="en-US" sz="2800">
                <a:ea typeface="MS PGothic" charset="-128"/>
              </a:rPr>
              <a:t>Metabolic Pathways are Compartmentalized Within Cells</a:t>
            </a:r>
          </a:p>
        </p:txBody>
      </p:sp>
      <p:pic>
        <p:nvPicPr>
          <p:cNvPr id="30723" name="Picture 3" descr="f17-16B.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90600"/>
            <a:ext cx="6477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724" name="TextBox 4"/>
          <p:cNvSpPr txBox="1">
            <a:spLocks noChangeArrowheads="1"/>
          </p:cNvSpPr>
          <p:nvPr/>
        </p:nvSpPr>
        <p:spPr bwMode="auto">
          <a:xfrm>
            <a:off x="152400" y="1219200"/>
            <a:ext cx="2514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Figure17.16</a:t>
            </a:r>
          </a:p>
          <a:p>
            <a:pPr eaLnBrk="1" hangingPunct="1">
              <a:spcBef>
                <a:spcPct val="0"/>
              </a:spcBef>
              <a:buSzTx/>
              <a:buFontTx/>
              <a:buNone/>
            </a:pPr>
            <a:r>
              <a:rPr lang="en-US" altLang="en-US" sz="2400"/>
              <a:t>Fractionation of a cell extract by differential centrifugation.</a:t>
            </a:r>
          </a:p>
          <a:p>
            <a:pPr eaLnBrk="1" hangingPunct="1">
              <a:spcBef>
                <a:spcPct val="0"/>
              </a:spcBef>
              <a:buSzTx/>
              <a:buFontTx/>
              <a:buNone/>
            </a:pPr>
            <a:endParaRPr lang="en-US"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746" name="Picture 4" descr="C:\My Documents\3361 2005S\sediment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19125"/>
            <a:ext cx="7543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228600" y="0"/>
            <a:ext cx="7772400" cy="914400"/>
          </a:xfrm>
        </p:spPr>
        <p:txBody>
          <a:bodyPr/>
          <a:lstStyle/>
          <a:p>
            <a:pPr eaLnBrk="1" hangingPunct="1"/>
            <a:r>
              <a:rPr lang="en-US" altLang="en-US" sz="3600">
                <a:ea typeface="MS PGothic" charset="-128"/>
              </a:rPr>
              <a:t>Chromatography</a:t>
            </a:r>
          </a:p>
        </p:txBody>
      </p:sp>
      <p:sp>
        <p:nvSpPr>
          <p:cNvPr id="102403" name="Rectangle 3"/>
          <p:cNvSpPr>
            <a:spLocks noGrp="1" noChangeArrowheads="1"/>
          </p:cNvSpPr>
          <p:nvPr>
            <p:ph type="body" idx="4294967295"/>
          </p:nvPr>
        </p:nvSpPr>
        <p:spPr>
          <a:xfrm>
            <a:off x="0" y="914400"/>
            <a:ext cx="9144000" cy="5943600"/>
          </a:xfrm>
        </p:spPr>
        <p:txBody>
          <a:bodyPr/>
          <a:lstStyle/>
          <a:p>
            <a:pPr eaLnBrk="1" hangingPunct="1">
              <a:lnSpc>
                <a:spcPct val="150000"/>
              </a:lnSpc>
              <a:buFont typeface="Times" pitchFamily="18" charset="0"/>
              <a:buChar char="•"/>
              <a:defRPr/>
            </a:pPr>
            <a:r>
              <a:rPr lang="en-US" altLang="en-US" dirty="0" smtClean="0"/>
              <a:t>Ion exchange</a:t>
            </a:r>
          </a:p>
          <a:p>
            <a:pPr lvl="1" eaLnBrk="1" hangingPunct="1">
              <a:lnSpc>
                <a:spcPct val="90000"/>
              </a:lnSpc>
              <a:buFont typeface="Times" pitchFamily="18" charset="0"/>
              <a:buChar char="•"/>
              <a:defRPr/>
            </a:pPr>
            <a:r>
              <a:rPr lang="en-US" altLang="en-US" sz="2400" dirty="0" smtClean="0"/>
              <a:t>Anion exchanger has + charged groups</a:t>
            </a:r>
          </a:p>
          <a:p>
            <a:pPr lvl="1" eaLnBrk="1" hangingPunct="1">
              <a:lnSpc>
                <a:spcPct val="90000"/>
              </a:lnSpc>
              <a:buFont typeface="Times" pitchFamily="18" charset="0"/>
              <a:buChar char="•"/>
              <a:defRPr/>
            </a:pPr>
            <a:r>
              <a:rPr lang="en-US" altLang="en-US" sz="2400" dirty="0" err="1" smtClean="0"/>
              <a:t>Cation</a:t>
            </a:r>
            <a:r>
              <a:rPr lang="en-US" altLang="en-US" sz="2400" dirty="0" smtClean="0"/>
              <a:t> exchanger has – charged groups</a:t>
            </a:r>
          </a:p>
          <a:p>
            <a:pPr marL="457200" lvl="1" indent="0" eaLnBrk="1" hangingPunct="1">
              <a:lnSpc>
                <a:spcPct val="90000"/>
              </a:lnSpc>
              <a:buFont typeface="Times" pitchFamily="18" charset="0"/>
              <a:buNone/>
              <a:defRPr/>
            </a:pPr>
            <a:r>
              <a:rPr lang="en-US" altLang="en-US" sz="2400" dirty="0" smtClean="0"/>
              <a:t>     load in low [salt]; use gradient of increasing [salt] to elute</a:t>
            </a:r>
          </a:p>
          <a:p>
            <a:pPr eaLnBrk="1" hangingPunct="1">
              <a:lnSpc>
                <a:spcPct val="150000"/>
              </a:lnSpc>
              <a:buFont typeface="Times" pitchFamily="18" charset="0"/>
              <a:buChar char="•"/>
              <a:defRPr/>
            </a:pPr>
            <a:r>
              <a:rPr lang="en-US" altLang="en-US" dirty="0" smtClean="0"/>
              <a:t>Hydrophobic (i.e., Reverse phase)</a:t>
            </a:r>
          </a:p>
          <a:p>
            <a:pPr lvl="1" eaLnBrk="1" hangingPunct="1">
              <a:lnSpc>
                <a:spcPct val="90000"/>
              </a:lnSpc>
              <a:buFont typeface="Times" pitchFamily="18" charset="0"/>
              <a:buChar char="•"/>
              <a:defRPr/>
            </a:pPr>
            <a:r>
              <a:rPr lang="en-US" altLang="en-US" sz="2400" dirty="0" smtClean="0"/>
              <a:t>Resin </a:t>
            </a:r>
            <a:r>
              <a:rPr lang="en-US" altLang="en-US" sz="2400" dirty="0"/>
              <a:t>is </a:t>
            </a:r>
            <a:r>
              <a:rPr lang="en-US" altLang="en-US" sz="2400" dirty="0" smtClean="0"/>
              <a:t>hydrophobic</a:t>
            </a:r>
          </a:p>
          <a:p>
            <a:pPr marL="457200" lvl="1" indent="0" eaLnBrk="1" hangingPunct="1">
              <a:lnSpc>
                <a:spcPct val="90000"/>
              </a:lnSpc>
              <a:buFont typeface="Times" pitchFamily="18" charset="0"/>
              <a:buNone/>
              <a:defRPr/>
            </a:pPr>
            <a:r>
              <a:rPr lang="en-US" altLang="en-US" sz="2400" dirty="0" smtClean="0"/>
              <a:t>     load in polar solution; elute with nonpolar solution</a:t>
            </a:r>
          </a:p>
          <a:p>
            <a:pPr lvl="1" eaLnBrk="1" hangingPunct="1">
              <a:lnSpc>
                <a:spcPct val="90000"/>
              </a:lnSpc>
              <a:buFont typeface="Times" pitchFamily="18" charset="0"/>
              <a:buChar char="•"/>
              <a:defRPr/>
            </a:pPr>
            <a:r>
              <a:rPr lang="en-US" altLang="en-US" sz="2400" dirty="0" smtClean="0"/>
              <a:t>Hydrophobic </a:t>
            </a:r>
            <a:r>
              <a:rPr lang="en-US" altLang="en-US" sz="2400" dirty="0"/>
              <a:t>groups </a:t>
            </a:r>
            <a:r>
              <a:rPr lang="en-US" altLang="en-US" sz="2400" dirty="0" smtClean="0"/>
              <a:t>covalently-linked to polar resin</a:t>
            </a:r>
          </a:p>
          <a:p>
            <a:pPr marL="457200" lvl="1" indent="0" eaLnBrk="1" hangingPunct="1">
              <a:lnSpc>
                <a:spcPct val="90000"/>
              </a:lnSpc>
              <a:buFont typeface="Times" pitchFamily="18" charset="0"/>
              <a:buNone/>
              <a:defRPr/>
            </a:pPr>
            <a:r>
              <a:rPr lang="en-US" altLang="en-US" sz="2400" dirty="0" smtClean="0"/>
              <a:t>     load </a:t>
            </a:r>
            <a:r>
              <a:rPr lang="en-US" altLang="en-US" sz="2400" dirty="0"/>
              <a:t>in </a:t>
            </a:r>
            <a:r>
              <a:rPr lang="en-US" altLang="en-US" sz="2400" dirty="0" smtClean="0"/>
              <a:t>high </a:t>
            </a:r>
            <a:r>
              <a:rPr lang="en-US" altLang="en-US" sz="2400" dirty="0"/>
              <a:t>[</a:t>
            </a:r>
            <a:r>
              <a:rPr lang="en-US" altLang="en-US" sz="2400" dirty="0" smtClean="0"/>
              <a:t>salt; use </a:t>
            </a:r>
            <a:r>
              <a:rPr lang="en-US" altLang="en-US" sz="2400" dirty="0"/>
              <a:t>gradient of </a:t>
            </a:r>
            <a:r>
              <a:rPr lang="en-US" altLang="en-US" sz="2400" dirty="0" smtClean="0"/>
              <a:t>decreasing </a:t>
            </a:r>
            <a:r>
              <a:rPr lang="en-US" altLang="en-US" sz="2400" dirty="0"/>
              <a:t>[salt] to elute</a:t>
            </a:r>
          </a:p>
          <a:p>
            <a:pPr eaLnBrk="1" hangingPunct="1">
              <a:lnSpc>
                <a:spcPct val="150000"/>
              </a:lnSpc>
              <a:buFont typeface="Times" pitchFamily="18" charset="0"/>
              <a:buChar char="•"/>
              <a:defRPr/>
            </a:pPr>
            <a:r>
              <a:rPr lang="en-US" altLang="en-US" dirty="0" smtClean="0"/>
              <a:t>Affinity</a:t>
            </a:r>
            <a:endParaRPr lang="en-US" altLang="en-US" dirty="0"/>
          </a:p>
          <a:p>
            <a:pPr lvl="1" eaLnBrk="1" hangingPunct="1">
              <a:lnSpc>
                <a:spcPct val="90000"/>
              </a:lnSpc>
              <a:buFont typeface="Times" pitchFamily="18" charset="0"/>
              <a:buChar char="•"/>
              <a:defRPr/>
            </a:pPr>
            <a:r>
              <a:rPr lang="en-US" altLang="en-US" sz="2400" dirty="0" smtClean="0"/>
              <a:t>Resin carries ligand that binds target protein</a:t>
            </a:r>
          </a:p>
          <a:p>
            <a:pPr marL="457200" lvl="1" indent="0" eaLnBrk="1" hangingPunct="1">
              <a:lnSpc>
                <a:spcPct val="90000"/>
              </a:lnSpc>
              <a:buFont typeface="Times" pitchFamily="18" charset="0"/>
              <a:buNone/>
              <a:defRPr/>
            </a:pPr>
            <a:r>
              <a:rPr lang="en-US" altLang="en-US" sz="2400" dirty="0" smtClean="0"/>
              <a:t>	elute with solution that disrupts ligand-protein interaction</a:t>
            </a:r>
            <a:endParaRPr lang="en-US" altLang="en-US" sz="2400" dirty="0"/>
          </a:p>
          <a:p>
            <a:pPr marL="457200" lvl="1" indent="0" eaLnBrk="1" hangingPunct="1">
              <a:lnSpc>
                <a:spcPct val="90000"/>
              </a:lnSpc>
              <a:buFont typeface="Times" pitchFamily="18" charset="0"/>
              <a:buNone/>
              <a:defRPr/>
            </a:pPr>
            <a:endParaRPr lang="en-US"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40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0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0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0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240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0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4" descr="05-32"/>
          <p:cNvSpPr>
            <a:spLocks noGrp="1" noChangeAspect="1" noChangeArrowheads="1"/>
          </p:cNvSpPr>
          <p:nvPr/>
        </p:nvSpPr>
        <p:spPr bwMode="auto">
          <a:xfrm>
            <a:off x="0" y="0"/>
            <a:ext cx="9144000" cy="70104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endParaRPr lang="en-US" altLang="en-US" sz="3000">
              <a:solidFill>
                <a:schemeClr val="tx2"/>
              </a:solidFill>
            </a:endParaRPr>
          </a:p>
          <a:p>
            <a:pPr eaLnBrk="1" hangingPunct="1">
              <a:spcBef>
                <a:spcPct val="0"/>
              </a:spcBef>
              <a:buSzTx/>
              <a:buFontTx/>
              <a:buNone/>
            </a:pPr>
            <a:endParaRPr lang="en-US" altLang="en-US" sz="3000"/>
          </a:p>
        </p:txBody>
      </p:sp>
      <p:sp>
        <p:nvSpPr>
          <p:cNvPr id="5123" name="Text Box 6"/>
          <p:cNvSpPr txBox="1">
            <a:spLocks noChangeArrowheads="1"/>
          </p:cNvSpPr>
          <p:nvPr/>
        </p:nvSpPr>
        <p:spPr bwMode="auto">
          <a:xfrm>
            <a:off x="146050" y="39688"/>
            <a:ext cx="138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chemeClr val="accent2"/>
                </a:solidFill>
              </a:rPr>
              <a:t>Fig. 5-26</a:t>
            </a:r>
          </a:p>
        </p:txBody>
      </p:sp>
      <p:sp>
        <p:nvSpPr>
          <p:cNvPr id="5124" name="Text Box 5"/>
          <p:cNvSpPr txBox="1">
            <a:spLocks noChangeArrowheads="1"/>
          </p:cNvSpPr>
          <p:nvPr/>
        </p:nvSpPr>
        <p:spPr bwMode="auto">
          <a:xfrm>
            <a:off x="6629400" y="4391025"/>
            <a:ext cx="2590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rgbClr val="0000FF"/>
                </a:solidFill>
                <a:latin typeface="Times New Roman" charset="0"/>
              </a:rPr>
              <a:t>Proteins Encoded by the Human Genome, Grouped by Function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228600" y="0"/>
            <a:ext cx="7772400" cy="914400"/>
          </a:xfrm>
        </p:spPr>
        <p:txBody>
          <a:bodyPr/>
          <a:lstStyle/>
          <a:p>
            <a:pPr eaLnBrk="1" hangingPunct="1"/>
            <a:r>
              <a:rPr lang="en-US" altLang="en-US" sz="3600">
                <a:ea typeface="MS PGothic" charset="-128"/>
              </a:rPr>
              <a:t>Chromatography</a:t>
            </a:r>
          </a:p>
        </p:txBody>
      </p:sp>
      <p:sp>
        <p:nvSpPr>
          <p:cNvPr id="102403" name="Rectangle 3"/>
          <p:cNvSpPr>
            <a:spLocks noGrp="1" noChangeArrowheads="1"/>
          </p:cNvSpPr>
          <p:nvPr>
            <p:ph type="body" idx="4294967295"/>
          </p:nvPr>
        </p:nvSpPr>
        <p:spPr>
          <a:xfrm>
            <a:off x="0" y="1143000"/>
            <a:ext cx="9144000" cy="5715000"/>
          </a:xfrm>
        </p:spPr>
        <p:txBody>
          <a:bodyPr/>
          <a:lstStyle/>
          <a:p>
            <a:pPr eaLnBrk="1" hangingPunct="1">
              <a:lnSpc>
                <a:spcPct val="150000"/>
              </a:lnSpc>
              <a:buFont typeface="Times" pitchFamily="18" charset="0"/>
              <a:buChar char="•"/>
              <a:defRPr/>
            </a:pPr>
            <a:r>
              <a:rPr lang="en-US" altLang="en-US" dirty="0" smtClean="0"/>
              <a:t>Gel </a:t>
            </a:r>
            <a:r>
              <a:rPr lang="en-US" altLang="en-US" dirty="0"/>
              <a:t>filtration</a:t>
            </a:r>
          </a:p>
          <a:p>
            <a:pPr lvl="1" eaLnBrk="1" hangingPunct="1">
              <a:lnSpc>
                <a:spcPct val="90000"/>
              </a:lnSpc>
              <a:buFont typeface="Times" pitchFamily="18" charset="0"/>
              <a:buChar char="•"/>
              <a:defRPr/>
            </a:pPr>
            <a:r>
              <a:rPr lang="en-US" altLang="en-US" sz="2400" dirty="0"/>
              <a:t>Resin is insoluble porous </a:t>
            </a:r>
            <a:r>
              <a:rPr lang="en-US" altLang="en-US" sz="2400" dirty="0" smtClean="0"/>
              <a:t>beads</a:t>
            </a:r>
          </a:p>
          <a:p>
            <a:pPr marL="457200" lvl="1" indent="0" eaLnBrk="1" hangingPunct="1">
              <a:lnSpc>
                <a:spcPct val="90000"/>
              </a:lnSpc>
              <a:buFont typeface="Times" pitchFamily="18" charset="0"/>
              <a:buNone/>
              <a:defRPr/>
            </a:pPr>
            <a:r>
              <a:rPr lang="en-US" altLang="en-US" sz="2400" dirty="0" smtClean="0"/>
              <a:t>	layer </a:t>
            </a:r>
            <a:r>
              <a:rPr lang="en-US" altLang="en-US" sz="2400" dirty="0"/>
              <a:t>protein solution on top of resin column</a:t>
            </a:r>
          </a:p>
          <a:p>
            <a:pPr marL="457200" lvl="1" indent="0" eaLnBrk="1" hangingPunct="1">
              <a:lnSpc>
                <a:spcPct val="90000"/>
              </a:lnSpc>
              <a:buFont typeface="Times" pitchFamily="18" charset="0"/>
              <a:buNone/>
              <a:defRPr/>
            </a:pPr>
            <a:r>
              <a:rPr lang="en-US" altLang="en-US" sz="2400" dirty="0"/>
              <a:t>	elute by flowing buffer through the column</a:t>
            </a:r>
          </a:p>
          <a:p>
            <a:pPr lvl="1" eaLnBrk="1" hangingPunct="1">
              <a:lnSpc>
                <a:spcPct val="90000"/>
              </a:lnSpc>
              <a:buFont typeface="Times" pitchFamily="18" charset="0"/>
              <a:buChar char="•"/>
              <a:defRPr/>
            </a:pPr>
            <a:endParaRPr lang="en-US" altLang="en-US" sz="2400" dirty="0"/>
          </a:p>
          <a:p>
            <a:pPr lvl="1" eaLnBrk="1" hangingPunct="1">
              <a:lnSpc>
                <a:spcPct val="90000"/>
              </a:lnSpc>
              <a:buFont typeface="Times" pitchFamily="18" charset="0"/>
              <a:buChar char="•"/>
              <a:defRPr/>
            </a:pPr>
            <a:r>
              <a:rPr lang="en-US" altLang="en-US" sz="2400" dirty="0" smtClean="0"/>
              <a:t>Plot </a:t>
            </a:r>
            <a:r>
              <a:rPr lang="en-US" altLang="en-US" sz="2400" dirty="0"/>
              <a:t>log </a:t>
            </a:r>
            <a:r>
              <a:rPr lang="en-US" altLang="en-US" sz="2400" dirty="0" err="1"/>
              <a:t>M</a:t>
            </a:r>
            <a:r>
              <a:rPr lang="en-US" altLang="en-US" sz="2400" baseline="-25000" dirty="0" err="1"/>
              <a:t>r</a:t>
            </a:r>
            <a:r>
              <a:rPr lang="en-US" altLang="en-US" sz="2400" dirty="0"/>
              <a:t> v. elution volume to determine apparent 	molecular weight</a:t>
            </a:r>
          </a:p>
          <a:p>
            <a:pPr lvl="1" eaLnBrk="1" hangingPunct="1">
              <a:lnSpc>
                <a:spcPct val="90000"/>
              </a:lnSpc>
              <a:buFont typeface="Times" pitchFamily="18" charset="0"/>
              <a:buChar char="•"/>
              <a:defRPr/>
            </a:pPr>
            <a:endParaRPr lang="en-US" altLang="en-US" sz="2400" dirty="0"/>
          </a:p>
          <a:p>
            <a:pPr marL="457200" lvl="1" indent="0" eaLnBrk="1" hangingPunct="1">
              <a:lnSpc>
                <a:spcPct val="90000"/>
              </a:lnSpc>
              <a:buFont typeface="Times" pitchFamily="18" charset="0"/>
              <a:buNone/>
              <a:defRPr/>
            </a:pPr>
            <a:r>
              <a:rPr lang="en-US" altLang="en-US" sz="2400" dirty="0" smtClean="0"/>
              <a:t>	</a:t>
            </a:r>
            <a:r>
              <a:rPr lang="en-US" altLang="en-US" sz="2400" dirty="0"/>
              <a:t>	</a:t>
            </a:r>
            <a:endParaRPr lang="en-US" altLang="en-US" sz="24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Picture 3" descr="http://nsm1.utdallas.edu/bio/Marsh/BIOL3361S05/8%20protein%20purification%20&amp;%20char/Ion_exchan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513" y="188913"/>
            <a:ext cx="50069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4"/>
          <p:cNvSpPr txBox="1">
            <a:spLocks noChangeArrowheads="1"/>
          </p:cNvSpPr>
          <p:nvPr/>
        </p:nvSpPr>
        <p:spPr bwMode="auto">
          <a:xfrm>
            <a:off x="76200" y="2209800"/>
            <a:ext cx="32766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dirty="0"/>
              <a:t>Techniques, Figure </a:t>
            </a:r>
            <a:r>
              <a:rPr lang="en-US" altLang="en-US" sz="2400" dirty="0" smtClean="0"/>
              <a:t>2, p. 112 </a:t>
            </a:r>
          </a:p>
          <a:p>
            <a:pPr eaLnBrk="1" hangingPunct="1">
              <a:spcBef>
                <a:spcPct val="0"/>
              </a:spcBef>
              <a:buSzTx/>
              <a:buFontTx/>
              <a:buNone/>
            </a:pPr>
            <a:r>
              <a:rPr lang="en-US" altLang="en-US" sz="2400" dirty="0" smtClean="0"/>
              <a:t>Cation </a:t>
            </a:r>
            <a:r>
              <a:rPr lang="en-US" altLang="en-US" sz="2400" dirty="0"/>
              <a:t>(a) and anion (b) exchange resins used commonly for biochemical separations.</a:t>
            </a:r>
          </a:p>
        </p:txBody>
      </p:sp>
      <p:pic>
        <p:nvPicPr>
          <p:cNvPr id="35843" name="Picture 6" descr="05fa0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638" y="0"/>
            <a:ext cx="54403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80963" y="0"/>
            <a:ext cx="8377237" cy="906463"/>
          </a:xfrm>
        </p:spPr>
        <p:txBody>
          <a:bodyPr/>
          <a:lstStyle/>
          <a:p>
            <a:r>
              <a:rPr lang="en-US" altLang="en-US" sz="2800">
                <a:ea typeface="MS PGothic" charset="-128"/>
              </a:rPr>
              <a:t>Ion Exchange Chromatography Can Be Used to Separate Molecules on the Basis of Charge</a:t>
            </a:r>
          </a:p>
        </p:txBody>
      </p:sp>
      <p:pic>
        <p:nvPicPr>
          <p:cNvPr id="36867" name="Picture 6" descr="05fa03.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13" y="1017588"/>
            <a:ext cx="316388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4"/>
          <p:cNvSpPr txBox="1">
            <a:spLocks noChangeArrowheads="1"/>
          </p:cNvSpPr>
          <p:nvPr/>
        </p:nvSpPr>
        <p:spPr bwMode="auto">
          <a:xfrm>
            <a:off x="457200" y="2362200"/>
            <a:ext cx="480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dirty="0"/>
              <a:t>Techniques, Figure </a:t>
            </a:r>
            <a:r>
              <a:rPr lang="en-US" altLang="en-US" sz="2400" dirty="0" smtClean="0"/>
              <a:t>3, p.113 </a:t>
            </a:r>
            <a:endParaRPr lang="en-US" altLang="en-US" sz="2400" dirty="0"/>
          </a:p>
          <a:p>
            <a:pPr eaLnBrk="1" hangingPunct="1">
              <a:spcBef>
                <a:spcPct val="0"/>
              </a:spcBef>
              <a:buSzTx/>
              <a:buFontTx/>
              <a:buNone/>
            </a:pPr>
            <a:r>
              <a:rPr lang="en-US" altLang="en-US" sz="2400" dirty="0"/>
              <a:t>The separation of amino acids (shown as colored bands) on a cation exchange column.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idx="4294967295"/>
          </p:nvPr>
        </p:nvSpPr>
        <p:spPr>
          <a:xfrm>
            <a:off x="80963" y="0"/>
            <a:ext cx="8377237" cy="906463"/>
          </a:xfrm>
        </p:spPr>
        <p:txBody>
          <a:bodyPr/>
          <a:lstStyle/>
          <a:p>
            <a:pPr eaLnBrk="1" hangingPunct="1"/>
            <a:r>
              <a:rPr lang="en-US" altLang="en-US" sz="2400">
                <a:ea typeface="MS PGothic" charset="-128"/>
              </a:rPr>
              <a:t>Gel Filtration Chromatography Can Be Used to Separate Molecules on the Basis of Size</a:t>
            </a:r>
          </a:p>
        </p:txBody>
      </p:sp>
      <p:pic>
        <p:nvPicPr>
          <p:cNvPr id="37891" name="Picture 3" descr="05fa0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990600"/>
            <a:ext cx="4953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892" name="TextBox 4"/>
          <p:cNvSpPr txBox="1">
            <a:spLocks noChangeArrowheads="1"/>
          </p:cNvSpPr>
          <p:nvPr/>
        </p:nvSpPr>
        <p:spPr bwMode="auto">
          <a:xfrm>
            <a:off x="228600" y="1143000"/>
            <a:ext cx="3657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dirty="0"/>
              <a:t>Techniques, Figure 4 (a</a:t>
            </a:r>
            <a:r>
              <a:rPr lang="en-US" altLang="en-US" sz="2400" dirty="0" smtClean="0"/>
              <a:t>), p. 113</a:t>
            </a:r>
          </a:p>
          <a:p>
            <a:pPr eaLnBrk="1" hangingPunct="1">
              <a:spcBef>
                <a:spcPct val="0"/>
              </a:spcBef>
              <a:buSzTx/>
              <a:buFontTx/>
              <a:buNone/>
            </a:pPr>
            <a:r>
              <a:rPr lang="en-US" altLang="en-US" sz="2400" dirty="0" smtClean="0"/>
              <a:t> </a:t>
            </a:r>
            <a:r>
              <a:rPr lang="en-US" altLang="en-US" sz="2400" dirty="0"/>
              <a:t>A gel filtration chromatography column.  Larger molecules are excluded from the gel beads and emerge from the column sooner than smaller molecules, whose migration is retarded because they can enter the beads. </a:t>
            </a:r>
          </a:p>
          <a:p>
            <a:pPr eaLnBrk="1" hangingPunct="1">
              <a:spcBef>
                <a:spcPct val="0"/>
              </a:spcBef>
              <a:buSzTx/>
              <a:buFontTx/>
              <a:buNone/>
            </a:pPr>
            <a:r>
              <a:rPr lang="en-US" altLang="en-US" sz="2400" dirty="0"/>
              <a:t>(b) An elution profile.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Picture 3" descr="http://nsm1.utdallas.edu/bio/Marsh/BIOL3361S05/8%20protein%20purification%20&amp;%20char/Gel_filt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
            <a:ext cx="6357938"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8001000" cy="914400"/>
          </a:xfrm>
        </p:spPr>
        <p:txBody>
          <a:bodyPr/>
          <a:lstStyle/>
          <a:p>
            <a:pPr eaLnBrk="1" hangingPunct="1"/>
            <a:r>
              <a:rPr lang="en-US" altLang="en-US" sz="3600">
                <a:ea typeface="MS PGothic" charset="-128"/>
              </a:rPr>
              <a:t>Other Techniques for Macromolecules</a:t>
            </a:r>
          </a:p>
        </p:txBody>
      </p:sp>
      <p:sp>
        <p:nvSpPr>
          <p:cNvPr id="102403" name="Rectangle 3"/>
          <p:cNvSpPr>
            <a:spLocks noGrp="1" noChangeArrowheads="1"/>
          </p:cNvSpPr>
          <p:nvPr>
            <p:ph type="body" idx="4294967295"/>
          </p:nvPr>
        </p:nvSpPr>
        <p:spPr>
          <a:xfrm>
            <a:off x="0" y="914400"/>
            <a:ext cx="9144000" cy="5943600"/>
          </a:xfrm>
        </p:spPr>
        <p:txBody>
          <a:bodyPr/>
          <a:lstStyle/>
          <a:p>
            <a:pPr eaLnBrk="1" hangingPunct="1">
              <a:lnSpc>
                <a:spcPct val="150000"/>
              </a:lnSpc>
              <a:buFont typeface="Times" pitchFamily="18" charset="0"/>
              <a:buChar char="•"/>
              <a:defRPr/>
            </a:pPr>
            <a:r>
              <a:rPr lang="en-US" altLang="en-US" dirty="0" smtClean="0"/>
              <a:t>Dialysis and Ultrafiltration</a:t>
            </a:r>
          </a:p>
          <a:p>
            <a:pPr lvl="1" eaLnBrk="1" hangingPunct="1">
              <a:lnSpc>
                <a:spcPct val="90000"/>
              </a:lnSpc>
              <a:buFont typeface="Times" pitchFamily="18" charset="0"/>
              <a:buChar char="•"/>
              <a:defRPr/>
            </a:pPr>
            <a:r>
              <a:rPr lang="en-US" altLang="en-US" sz="2400" dirty="0" smtClean="0"/>
              <a:t>Use semipermeable membrane or filter with defined pore size</a:t>
            </a:r>
          </a:p>
          <a:p>
            <a:pPr eaLnBrk="1" hangingPunct="1">
              <a:lnSpc>
                <a:spcPct val="150000"/>
              </a:lnSpc>
              <a:buFont typeface="Times" pitchFamily="18" charset="0"/>
              <a:buChar char="•"/>
              <a:defRPr/>
            </a:pPr>
            <a:r>
              <a:rPr lang="en-US" altLang="en-US" dirty="0"/>
              <a:t>Fractionation by selective precipitation or </a:t>
            </a:r>
            <a:r>
              <a:rPr lang="en-US" altLang="en-US" dirty="0" err="1" smtClean="0"/>
              <a:t>solubilization</a:t>
            </a:r>
            <a:endParaRPr lang="en-US" altLang="en-US" dirty="0"/>
          </a:p>
          <a:p>
            <a:pPr lvl="1" eaLnBrk="1" hangingPunct="1">
              <a:lnSpc>
                <a:spcPct val="90000"/>
              </a:lnSpc>
              <a:buFont typeface="Times" pitchFamily="18" charset="0"/>
              <a:buChar char="•"/>
              <a:defRPr/>
            </a:pPr>
            <a:r>
              <a:rPr lang="en-US" altLang="en-US" sz="2400" dirty="0" smtClean="0"/>
              <a:t>Salting in</a:t>
            </a:r>
            <a:endParaRPr lang="en-US" altLang="en-US" sz="2400" dirty="0"/>
          </a:p>
          <a:p>
            <a:pPr marL="457200" lvl="1" indent="0" eaLnBrk="1" hangingPunct="1">
              <a:lnSpc>
                <a:spcPct val="90000"/>
              </a:lnSpc>
              <a:buFont typeface="Times" pitchFamily="18" charset="0"/>
              <a:buNone/>
              <a:defRPr/>
            </a:pPr>
            <a:r>
              <a:rPr lang="en-US" altLang="en-US" sz="2400" dirty="0"/>
              <a:t>     </a:t>
            </a:r>
            <a:r>
              <a:rPr lang="en-US" altLang="en-US" sz="2400" dirty="0" err="1"/>
              <a:t>solubilization</a:t>
            </a:r>
            <a:r>
              <a:rPr lang="en-US" altLang="en-US" sz="2400" dirty="0"/>
              <a:t> of protein at </a:t>
            </a:r>
            <a:r>
              <a:rPr lang="en-US" altLang="en-US" sz="2400" dirty="0" err="1"/>
              <a:t>mM</a:t>
            </a:r>
            <a:r>
              <a:rPr lang="en-US" altLang="en-US" sz="2400" dirty="0"/>
              <a:t> [salt]</a:t>
            </a:r>
          </a:p>
          <a:p>
            <a:pPr lvl="1" eaLnBrk="1" hangingPunct="1">
              <a:lnSpc>
                <a:spcPct val="90000"/>
              </a:lnSpc>
              <a:buFont typeface="Times" pitchFamily="18" charset="0"/>
              <a:buChar char="•"/>
              <a:defRPr/>
            </a:pPr>
            <a:r>
              <a:rPr lang="en-US" altLang="en-US" sz="2400" dirty="0"/>
              <a:t>Salting out</a:t>
            </a:r>
          </a:p>
          <a:p>
            <a:pPr marL="457200" lvl="1" indent="0" eaLnBrk="1" hangingPunct="1">
              <a:lnSpc>
                <a:spcPct val="90000"/>
              </a:lnSpc>
              <a:buFont typeface="Times" pitchFamily="18" charset="0"/>
              <a:buNone/>
              <a:defRPr/>
            </a:pPr>
            <a:r>
              <a:rPr lang="en-US" altLang="en-US" sz="2400" dirty="0"/>
              <a:t>     ppt. of proteins at </a:t>
            </a:r>
            <a:r>
              <a:rPr lang="en-US" altLang="en-US" sz="2400" dirty="0" smtClean="0"/>
              <a:t>M </a:t>
            </a:r>
            <a:r>
              <a:rPr lang="en-US" altLang="en-US" sz="2400" dirty="0"/>
              <a:t>[salt], usually </a:t>
            </a:r>
            <a:r>
              <a:rPr lang="en-US" altLang="en-US" sz="2400" dirty="0" smtClean="0"/>
              <a:t>ammonium </a:t>
            </a:r>
            <a:r>
              <a:rPr lang="en-US" altLang="en-US" sz="2400" dirty="0"/>
              <a:t>sulfate</a:t>
            </a:r>
          </a:p>
          <a:p>
            <a:pPr eaLnBrk="1" hangingPunct="1">
              <a:lnSpc>
                <a:spcPct val="150000"/>
              </a:lnSpc>
              <a:buFont typeface="Times" pitchFamily="18" charset="0"/>
              <a:buChar char="•"/>
              <a:defRPr/>
            </a:pPr>
            <a:r>
              <a:rPr lang="en-US" altLang="en-US" dirty="0" smtClean="0"/>
              <a:t>Selective precipitation by heat denaturation</a:t>
            </a:r>
          </a:p>
          <a:p>
            <a:pPr lvl="1" eaLnBrk="1" hangingPunct="1">
              <a:lnSpc>
                <a:spcPct val="90000"/>
              </a:lnSpc>
              <a:buFont typeface="Times" pitchFamily="18" charset="0"/>
              <a:buChar char="•"/>
              <a:defRPr/>
            </a:pPr>
            <a:r>
              <a:rPr lang="en-US" altLang="en-US" sz="2400" dirty="0" smtClean="0"/>
              <a:t>Remove denatured proteins by centrifugation, leaving active proteins in solution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0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0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0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240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2" name="Picture 3" descr="di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
            <a:ext cx="5768975"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idx="4294967295"/>
          </p:nvPr>
        </p:nvSpPr>
        <p:spPr>
          <a:xfrm>
            <a:off x="80963" y="0"/>
            <a:ext cx="7920037" cy="762000"/>
          </a:xfrm>
        </p:spPr>
        <p:txBody>
          <a:bodyPr/>
          <a:lstStyle/>
          <a:p>
            <a:pPr eaLnBrk="1" hangingPunct="1"/>
            <a:r>
              <a:rPr lang="en-US" altLang="en-US" sz="2400">
                <a:ea typeface="MS PGothic" charset="-128"/>
              </a:rPr>
              <a:t>5.2 How Are Proteins Isolated and Purified from Cells?</a:t>
            </a:r>
          </a:p>
        </p:txBody>
      </p:sp>
      <p:pic>
        <p:nvPicPr>
          <p:cNvPr id="41987" name="Picture 3" descr="05f07.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914400"/>
            <a:ext cx="5334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1988" name="TextBox 4"/>
          <p:cNvSpPr txBox="1">
            <a:spLocks noChangeArrowheads="1"/>
          </p:cNvSpPr>
          <p:nvPr/>
        </p:nvSpPr>
        <p:spPr bwMode="auto">
          <a:xfrm>
            <a:off x="76200" y="1676400"/>
            <a:ext cx="3581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5.7 The solubility of most globular proteins is markedly influenced by pH and ionic strength. This figure shows the solubility of a typical protein as a function of pH and various salt concentrations.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010" name="Picture 3" descr="http://nsm1.utdallas.edu/bio/Marsh/BIOL3361S05/8%20protein%20purification%20&amp;%20char/Salting-in&amp;o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00" y="0"/>
            <a:ext cx="6299200" cy="815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011" name="Text Box 5"/>
          <p:cNvSpPr txBox="1">
            <a:spLocks noChangeArrowheads="1"/>
          </p:cNvSpPr>
          <p:nvPr/>
        </p:nvSpPr>
        <p:spPr bwMode="auto">
          <a:xfrm>
            <a:off x="4572000" y="609600"/>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50000"/>
              </a:spcBef>
              <a:buSzTx/>
              <a:buFontTx/>
              <a:buNone/>
            </a:pPr>
            <a:endParaRPr lang="en-US" altLang="en-US" sz="2400">
              <a:solidFill>
                <a:srgbClr val="000000"/>
              </a:solidFill>
              <a:latin typeface="Times New Roman" charset="0"/>
            </a:endParaRPr>
          </a:p>
        </p:txBody>
      </p:sp>
      <p:sp>
        <p:nvSpPr>
          <p:cNvPr id="43012" name="Rectangle 7"/>
          <p:cNvSpPr>
            <a:spLocks noChangeArrowheads="1"/>
          </p:cNvSpPr>
          <p:nvPr/>
        </p:nvSpPr>
        <p:spPr bwMode="auto">
          <a:xfrm>
            <a:off x="4572000" y="609600"/>
            <a:ext cx="228600" cy="152400"/>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43013" name="Rectangle 8"/>
          <p:cNvSpPr>
            <a:spLocks noChangeArrowheads="1"/>
          </p:cNvSpPr>
          <p:nvPr/>
        </p:nvSpPr>
        <p:spPr bwMode="auto">
          <a:xfrm>
            <a:off x="4953000" y="685800"/>
            <a:ext cx="228600"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0963" y="0"/>
            <a:ext cx="7996237" cy="914400"/>
          </a:xfrm>
        </p:spPr>
        <p:txBody>
          <a:bodyPr/>
          <a:lstStyle/>
          <a:p>
            <a:pPr eaLnBrk="1" hangingPunct="1"/>
            <a:r>
              <a:rPr lang="en-US" altLang="en-US" sz="2800">
                <a:ea typeface="MS PGothic" charset="-128"/>
              </a:rPr>
              <a:t>5.8 What Are the Many Biological Functions of Proteins?</a:t>
            </a:r>
          </a:p>
        </p:txBody>
      </p:sp>
      <p:sp>
        <p:nvSpPr>
          <p:cNvPr id="6147" name="Text Box 4"/>
          <p:cNvSpPr txBox="1">
            <a:spLocks noChangeArrowheads="1"/>
          </p:cNvSpPr>
          <p:nvPr/>
        </p:nvSpPr>
        <p:spPr bwMode="auto">
          <a:xfrm>
            <a:off x="212725" y="1447800"/>
            <a:ext cx="7864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a:solidFill>
                  <a:schemeClr val="tx1"/>
                </a:solidFill>
              </a:rPr>
              <a:t>The functionality of proteins can be enhanced by post-translational binding of co-factors (usually small, noncovalent, needed for enzyme activity) and prosthetic groups (usually covalent).</a:t>
            </a:r>
          </a:p>
        </p:txBody>
      </p:sp>
      <p:pic>
        <p:nvPicPr>
          <p:cNvPr id="6148" name="Picture 1" descr="05p133_t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527425"/>
            <a:ext cx="91440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idx="4294967295"/>
          </p:nvPr>
        </p:nvSpPr>
        <p:spPr>
          <a:xfrm>
            <a:off x="80963" y="0"/>
            <a:ext cx="7920037" cy="914400"/>
          </a:xfrm>
        </p:spPr>
        <p:txBody>
          <a:bodyPr/>
          <a:lstStyle/>
          <a:p>
            <a:pPr eaLnBrk="1" hangingPunct="1"/>
            <a:r>
              <a:rPr lang="en-US" altLang="en-US" sz="2800">
                <a:ea typeface="MS PGothic" charset="-128"/>
              </a:rPr>
              <a:t>Sec. 5.2  How Are Proteins Isolated and Purified from Cells?</a:t>
            </a:r>
          </a:p>
        </p:txBody>
      </p:sp>
      <p:pic>
        <p:nvPicPr>
          <p:cNvPr id="44035" name="Picture 3" descr="05t1.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1066800"/>
            <a:ext cx="891063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4036" name="TextBox 4"/>
          <p:cNvSpPr txBox="1">
            <a:spLocks noChangeArrowheads="1"/>
          </p:cNvSpPr>
          <p:nvPr/>
        </p:nvSpPr>
        <p:spPr bwMode="auto">
          <a:xfrm>
            <a:off x="381000" y="3429000"/>
            <a:ext cx="8382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A typical protein purification scheme uses a series of separation methods.  Note the dramatic increase in specific activity* of the enzyme through a series of five different purification procedures.</a:t>
            </a:r>
          </a:p>
          <a:p>
            <a:pPr eaLnBrk="1" hangingPunct="1">
              <a:spcBef>
                <a:spcPct val="0"/>
              </a:spcBef>
              <a:buSzTx/>
              <a:buFontTx/>
              <a:buNone/>
            </a:pPr>
            <a:endParaRPr lang="en-US" altLang="en-US" sz="2400"/>
          </a:p>
          <a:p>
            <a:pPr eaLnBrk="1" hangingPunct="1">
              <a:spcBef>
                <a:spcPct val="0"/>
              </a:spcBef>
              <a:buSzTx/>
              <a:buFontTx/>
              <a:buNone/>
            </a:pPr>
            <a:r>
              <a:rPr lang="en-US" altLang="en-US" sz="2400"/>
              <a:t>*The term “specific activity” refers to the activity of the enzyme per mg of protein.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3" descr="http://nsm1.utdallas.edu/bio/Marsh/BIOL3361S05/8%20protein%20purification%20&amp;%20char/Purification_sch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6200"/>
            <a:ext cx="5711825" cy="739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a:xfrm>
            <a:off x="80963" y="0"/>
            <a:ext cx="8377237" cy="906463"/>
          </a:xfrm>
        </p:spPr>
        <p:txBody>
          <a:bodyPr/>
          <a:lstStyle/>
          <a:p>
            <a:pPr eaLnBrk="1" hangingPunct="1"/>
            <a:r>
              <a:rPr lang="en-US" altLang="en-US" sz="2800">
                <a:ea typeface="MS PGothic" charset="-128"/>
              </a:rPr>
              <a:t>Sec. 4.7  What is the Fundamental Structural Pattern in Proteins?</a:t>
            </a:r>
          </a:p>
        </p:txBody>
      </p:sp>
      <p:pic>
        <p:nvPicPr>
          <p:cNvPr id="7171" name="Picture 3" descr="04f1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981200"/>
            <a:ext cx="8910637"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72" name="TextBox 4"/>
          <p:cNvSpPr txBox="1">
            <a:spLocks noChangeArrowheads="1"/>
          </p:cNvSpPr>
          <p:nvPr/>
        </p:nvSpPr>
        <p:spPr bwMode="auto">
          <a:xfrm>
            <a:off x="228600" y="41148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4.14  Peptide formation is the creation of an amide bond between the carboxyl group of one amino acid and the amino group of another amino acid.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idx="4294967295"/>
          </p:nvPr>
        </p:nvSpPr>
        <p:spPr>
          <a:xfrm>
            <a:off x="80963" y="0"/>
            <a:ext cx="8377237" cy="906463"/>
          </a:xfrm>
        </p:spPr>
        <p:txBody>
          <a:bodyPr/>
          <a:lstStyle/>
          <a:p>
            <a:pPr eaLnBrk="1" hangingPunct="1"/>
            <a:r>
              <a:rPr lang="en-US" altLang="en-US" sz="2800">
                <a:ea typeface="MS PGothic" charset="-128"/>
              </a:rPr>
              <a:t>4.7 What is the Fundamental Structural Pattern in Proteins?</a:t>
            </a:r>
          </a:p>
        </p:txBody>
      </p:sp>
      <p:sp>
        <p:nvSpPr>
          <p:cNvPr id="8195" name="Content Placeholder 2"/>
          <p:cNvSpPr>
            <a:spLocks noGrp="1"/>
          </p:cNvSpPr>
          <p:nvPr>
            <p:ph idx="4294967295"/>
          </p:nvPr>
        </p:nvSpPr>
        <p:spPr>
          <a:xfrm>
            <a:off x="0" y="1524000"/>
            <a:ext cx="8910638" cy="4724400"/>
          </a:xfrm>
        </p:spPr>
        <p:txBody>
          <a:bodyPr/>
          <a:lstStyle/>
          <a:p>
            <a:pPr eaLnBrk="1" hangingPunct="1"/>
            <a:r>
              <a:rPr lang="en-US" altLang="en-US">
                <a:ea typeface="MS PGothic" charset="-128"/>
              </a:rPr>
              <a:t>Proteins are unbranched polymers of amino acids</a:t>
            </a:r>
          </a:p>
          <a:p>
            <a:pPr eaLnBrk="1" hangingPunct="1"/>
            <a:r>
              <a:rPr lang="en-US" altLang="en-US">
                <a:ea typeface="MS PGothic" charset="-128"/>
              </a:rPr>
              <a:t>Proteins may be composed of one or more polymer chains</a:t>
            </a:r>
          </a:p>
          <a:p>
            <a:pPr eaLnBrk="1" hangingPunct="1"/>
            <a:r>
              <a:rPr lang="en-US" altLang="en-US">
                <a:ea typeface="MS PGothic" charset="-128"/>
              </a:rPr>
              <a:t>The peptide backbone of a protein consists of the repeated sequence –N-C</a:t>
            </a:r>
            <a:r>
              <a:rPr lang="el-GR" altLang="en-US" baseline="-25000">
                <a:ea typeface="MS PGothic" charset="-128"/>
              </a:rPr>
              <a:t>α</a:t>
            </a:r>
            <a:r>
              <a:rPr lang="en-US" altLang="en-US">
                <a:ea typeface="MS PGothic" charset="-128"/>
              </a:rPr>
              <a:t>-C</a:t>
            </a:r>
            <a:r>
              <a:rPr lang="en-US" altLang="en-US" baseline="-25000">
                <a:ea typeface="MS PGothic" charset="-128"/>
              </a:rPr>
              <a:t>o</a:t>
            </a:r>
            <a:r>
              <a:rPr lang="en-US" altLang="en-US">
                <a:ea typeface="MS PGothic" charset="-128"/>
              </a:rPr>
              <a:t>-</a:t>
            </a:r>
          </a:p>
          <a:p>
            <a:pPr lvl="1" eaLnBrk="1" hangingPunct="1"/>
            <a:r>
              <a:rPr lang="en-US" altLang="en-US">
                <a:ea typeface="MS PGothic" charset="-128"/>
              </a:rPr>
              <a:t>“N” is the amide nitrogen of the amino acid</a:t>
            </a:r>
          </a:p>
          <a:p>
            <a:pPr lvl="1" eaLnBrk="1" hangingPunct="1"/>
            <a:r>
              <a:rPr lang="en-US" altLang="en-US">
                <a:ea typeface="MS PGothic" charset="-128"/>
              </a:rPr>
              <a:t>“C</a:t>
            </a:r>
            <a:r>
              <a:rPr lang="el-GR" altLang="en-US" baseline="-25000">
                <a:ea typeface="MS PGothic" charset="-128"/>
              </a:rPr>
              <a:t>α</a:t>
            </a:r>
            <a:r>
              <a:rPr lang="en-US" altLang="en-US">
                <a:ea typeface="MS PGothic" charset="-128"/>
              </a:rPr>
              <a:t>” is the alpha-C of the amino acid</a:t>
            </a:r>
          </a:p>
          <a:p>
            <a:pPr lvl="1" eaLnBrk="1" hangingPunct="1"/>
            <a:r>
              <a:rPr lang="en-US" altLang="en-US">
                <a:ea typeface="MS PGothic" charset="-128"/>
              </a:rPr>
              <a:t>“C</a:t>
            </a:r>
            <a:r>
              <a:rPr lang="en-US" altLang="en-US" baseline="-25000">
                <a:ea typeface="MS PGothic" charset="-128"/>
              </a:rPr>
              <a:t>o</a:t>
            </a:r>
            <a:r>
              <a:rPr lang="en-US" altLang="en-US">
                <a:ea typeface="MS PGothic" charset="-128"/>
              </a:rPr>
              <a:t>” is the carbonyl carbon of the amino acid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0"/>
            <a:ext cx="7772400" cy="914400"/>
          </a:xfrm>
        </p:spPr>
        <p:txBody>
          <a:bodyPr/>
          <a:lstStyle/>
          <a:p>
            <a:pPr eaLnBrk="1" hangingPunct="1"/>
            <a:r>
              <a:rPr lang="en-US" altLang="en-US">
                <a:ea typeface="MS PGothic" charset="-128"/>
              </a:rPr>
              <a:t>“Peptides”</a:t>
            </a:r>
          </a:p>
        </p:txBody>
      </p:sp>
      <p:sp>
        <p:nvSpPr>
          <p:cNvPr id="9219" name="Rectangle 3"/>
          <p:cNvSpPr>
            <a:spLocks noGrp="1" noChangeArrowheads="1"/>
          </p:cNvSpPr>
          <p:nvPr>
            <p:ph type="body" idx="4294967295"/>
          </p:nvPr>
        </p:nvSpPr>
        <p:spPr>
          <a:xfrm>
            <a:off x="838200" y="1600200"/>
            <a:ext cx="7315200" cy="4114800"/>
          </a:xfrm>
        </p:spPr>
        <p:txBody>
          <a:bodyPr/>
          <a:lstStyle/>
          <a:p>
            <a:pPr eaLnBrk="1" hangingPunct="1"/>
            <a:r>
              <a:rPr lang="en-US" altLang="en-US">
                <a:ea typeface="MS PGothic" charset="-128"/>
              </a:rPr>
              <a:t>Short polymers of amino acids</a:t>
            </a:r>
          </a:p>
          <a:p>
            <a:pPr eaLnBrk="1" hangingPunct="1"/>
            <a:r>
              <a:rPr lang="en-US" altLang="en-US">
                <a:ea typeface="MS PGothic" charset="-128"/>
              </a:rPr>
              <a:t>Each amino acid unit is called a residue</a:t>
            </a:r>
          </a:p>
          <a:p>
            <a:pPr eaLnBrk="1" hangingPunct="1"/>
            <a:r>
              <a:rPr lang="en-US" altLang="en-US">
                <a:ea typeface="MS PGothic" charset="-128"/>
              </a:rPr>
              <a:t>2 residues – dipeptide</a:t>
            </a:r>
          </a:p>
          <a:p>
            <a:pPr eaLnBrk="1" hangingPunct="1"/>
            <a:r>
              <a:rPr lang="en-US" altLang="en-US">
                <a:ea typeface="MS PGothic" charset="-128"/>
              </a:rPr>
              <a:t>3 residues – tripeptide</a:t>
            </a:r>
          </a:p>
          <a:p>
            <a:pPr eaLnBrk="1" hangingPunct="1"/>
            <a:r>
              <a:rPr lang="en-US" altLang="en-US">
                <a:ea typeface="MS PGothic" charset="-128"/>
              </a:rPr>
              <a:t>12-20 residues – oligopeptide</a:t>
            </a:r>
          </a:p>
          <a:p>
            <a:pPr eaLnBrk="1" hangingPunct="1"/>
            <a:r>
              <a:rPr lang="en-US" altLang="en-US">
                <a:ea typeface="MS PGothic" charset="-128"/>
              </a:rPr>
              <a:t>&gt;20 residues – polypeptide</a:t>
            </a:r>
          </a:p>
          <a:p>
            <a:pPr eaLnBrk="1" hangingPunct="1"/>
            <a:r>
              <a:rPr lang="en-US" altLang="en-US">
                <a:ea typeface="MS PGothic" charset="-128"/>
              </a:rPr>
              <a:t>Polypeptides above 50 residues – protein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533400" y="0"/>
            <a:ext cx="7772400" cy="914400"/>
          </a:xfrm>
        </p:spPr>
        <p:txBody>
          <a:bodyPr/>
          <a:lstStyle/>
          <a:p>
            <a:pPr eaLnBrk="1" hangingPunct="1"/>
            <a:r>
              <a:rPr lang="en-US" altLang="en-US">
                <a:ea typeface="MS PGothic" charset="-128"/>
              </a:rPr>
              <a:t>“Protein”</a:t>
            </a:r>
          </a:p>
        </p:txBody>
      </p:sp>
      <p:sp>
        <p:nvSpPr>
          <p:cNvPr id="10243" name="Rectangle 3"/>
          <p:cNvSpPr>
            <a:spLocks noGrp="1" noChangeArrowheads="1"/>
          </p:cNvSpPr>
          <p:nvPr>
            <p:ph type="body" idx="4294967295"/>
          </p:nvPr>
        </p:nvSpPr>
        <p:spPr>
          <a:xfrm>
            <a:off x="304800" y="1295400"/>
            <a:ext cx="8458200" cy="5257800"/>
          </a:xfrm>
        </p:spPr>
        <p:txBody>
          <a:bodyPr/>
          <a:lstStyle/>
          <a:p>
            <a:pPr algn="ctr" eaLnBrk="1" hangingPunct="1">
              <a:buFontTx/>
              <a:buNone/>
            </a:pPr>
            <a:endParaRPr lang="en-US" altLang="en-US" sz="2600">
              <a:ea typeface="MS PGothic" charset="-128"/>
            </a:endParaRPr>
          </a:p>
          <a:p>
            <a:pPr eaLnBrk="1" hangingPunct="1"/>
            <a:r>
              <a:rPr lang="en-US" altLang="en-US">
                <a:ea typeface="MS PGothic" charset="-128"/>
              </a:rPr>
              <a:t>One polypeptide chain - a monomeric  protein</a:t>
            </a:r>
          </a:p>
          <a:p>
            <a:pPr eaLnBrk="1" hangingPunct="1"/>
            <a:r>
              <a:rPr lang="en-US" altLang="en-US">
                <a:ea typeface="MS PGothic" charset="-128"/>
              </a:rPr>
              <a:t>More than one - multimeric protein</a:t>
            </a:r>
          </a:p>
          <a:p>
            <a:pPr eaLnBrk="1" hangingPunct="1"/>
            <a:r>
              <a:rPr lang="en-US" altLang="en-US">
                <a:ea typeface="MS PGothic" charset="-128"/>
              </a:rPr>
              <a:t>Homomultimer - one kind of chain</a:t>
            </a:r>
          </a:p>
          <a:p>
            <a:pPr eaLnBrk="1" hangingPunct="1"/>
            <a:r>
              <a:rPr lang="en-US" altLang="en-US">
                <a:ea typeface="MS PGothic" charset="-128"/>
              </a:rPr>
              <a:t>Heteromultimer - two or more different chains</a:t>
            </a:r>
          </a:p>
          <a:p>
            <a:pPr eaLnBrk="1" hangingPunct="1">
              <a:buFont typeface="Times" charset="0"/>
              <a:buNone/>
            </a:pPr>
            <a:r>
              <a:rPr lang="en-US" altLang="en-US">
                <a:ea typeface="MS PGothic" charset="-128"/>
              </a:rPr>
              <a:t>	Hemoglobin, for example, is a heterotetramer.</a:t>
            </a:r>
          </a:p>
          <a:p>
            <a:pPr eaLnBrk="1" hangingPunct="1">
              <a:buFont typeface="Times" charset="0"/>
              <a:buNone/>
            </a:pPr>
            <a:r>
              <a:rPr lang="en-US" altLang="en-US">
                <a:ea typeface="MS PGothic" charset="-128"/>
              </a:rPr>
              <a:t>	It has two alpha chains and two beta chains held</a:t>
            </a:r>
          </a:p>
          <a:p>
            <a:pPr eaLnBrk="1" hangingPunct="1">
              <a:buFont typeface="Times" charset="0"/>
              <a:buNone/>
            </a:pPr>
            <a:r>
              <a:rPr lang="en-US" altLang="en-US">
                <a:ea typeface="MS PGothic" charset="-128"/>
              </a:rPr>
              <a:t>	together by weak interactions.</a:t>
            </a:r>
          </a:p>
          <a:p>
            <a:pPr eaLnBrk="1" hangingPunct="1">
              <a:buFont typeface="Times" charset="0"/>
              <a:buNone/>
            </a:pPr>
            <a:r>
              <a:rPr lang="en-US" altLang="en-US" sz="2600">
                <a:ea typeface="MS PGothic" charset="-128"/>
              </a:rPr>
              <a:t>.</a:t>
            </a:r>
          </a:p>
          <a:p>
            <a:pPr eaLnBrk="1" hangingPunct="1">
              <a:buFont typeface="Times" charset="0"/>
              <a:buNone/>
            </a:pPr>
            <a:r>
              <a:rPr lang="en-US" altLang="en-US" sz="2600">
                <a:ea typeface="MS PGothic" charset="-128"/>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76200" y="0"/>
            <a:ext cx="7924800" cy="914400"/>
          </a:xfrm>
        </p:spPr>
        <p:txBody>
          <a:bodyPr/>
          <a:lstStyle/>
          <a:p>
            <a:pPr eaLnBrk="1" hangingPunct="1"/>
            <a:r>
              <a:rPr lang="en-US" altLang="en-US" sz="3600">
                <a:ea typeface="MS PGothic" charset="-128"/>
              </a:rPr>
              <a:t>“Protein”</a:t>
            </a:r>
          </a:p>
        </p:txBody>
      </p:sp>
      <p:sp>
        <p:nvSpPr>
          <p:cNvPr id="11267" name="Rectangle 3"/>
          <p:cNvSpPr>
            <a:spLocks noGrp="1" noChangeArrowheads="1"/>
          </p:cNvSpPr>
          <p:nvPr>
            <p:ph type="body" idx="4294967295"/>
          </p:nvPr>
        </p:nvSpPr>
        <p:spPr>
          <a:xfrm>
            <a:off x="838200" y="1219200"/>
            <a:ext cx="7620000" cy="5105400"/>
          </a:xfrm>
        </p:spPr>
        <p:txBody>
          <a:bodyPr/>
          <a:lstStyle/>
          <a:p>
            <a:pPr eaLnBrk="1" hangingPunct="1">
              <a:lnSpc>
                <a:spcPct val="80000"/>
              </a:lnSpc>
              <a:buFont typeface="Times" charset="0"/>
              <a:buNone/>
            </a:pPr>
            <a:r>
              <a:rPr lang="en-US" altLang="en-US" sz="2400" b="1" u="sng">
                <a:ea typeface="MS PGothic" charset="-128"/>
              </a:rPr>
              <a:t>Classified By Shape</a:t>
            </a:r>
            <a:r>
              <a:rPr lang="en-US" altLang="en-US" sz="2400">
                <a:ea typeface="MS PGothic" charset="-128"/>
              </a:rPr>
              <a:t>  </a:t>
            </a:r>
          </a:p>
          <a:p>
            <a:pPr eaLnBrk="1" hangingPunct="1">
              <a:lnSpc>
                <a:spcPct val="80000"/>
              </a:lnSpc>
            </a:pPr>
            <a:r>
              <a:rPr lang="en-US" altLang="en-US" sz="2400">
                <a:ea typeface="MS PGothic" charset="-128"/>
              </a:rPr>
              <a:t>Fibrous – 	Collagen</a:t>
            </a:r>
          </a:p>
          <a:p>
            <a:pPr eaLnBrk="1" hangingPunct="1">
              <a:lnSpc>
                <a:spcPct val="80000"/>
              </a:lnSpc>
              <a:buFont typeface="Times" charset="0"/>
              <a:buNone/>
            </a:pPr>
            <a:r>
              <a:rPr lang="en-US" altLang="en-US" sz="2400">
                <a:ea typeface="MS PGothic" charset="-128"/>
              </a:rPr>
              <a:t>		      	Elastin</a:t>
            </a:r>
          </a:p>
          <a:p>
            <a:pPr eaLnBrk="1" hangingPunct="1">
              <a:lnSpc>
                <a:spcPct val="80000"/>
              </a:lnSpc>
              <a:buFont typeface="Times" charset="0"/>
              <a:buNone/>
            </a:pPr>
            <a:r>
              <a:rPr lang="en-US" altLang="en-US" sz="2400">
                <a:ea typeface="MS PGothic" charset="-128"/>
              </a:rPr>
              <a:t>		      	Fibroin (silk)</a:t>
            </a:r>
          </a:p>
          <a:p>
            <a:pPr eaLnBrk="1" hangingPunct="1">
              <a:lnSpc>
                <a:spcPct val="80000"/>
              </a:lnSpc>
              <a:buFont typeface="Times" charset="0"/>
              <a:buNone/>
            </a:pPr>
            <a:r>
              <a:rPr lang="en-US" altLang="en-US" sz="2400">
                <a:ea typeface="MS PGothic" charset="-128"/>
              </a:rPr>
              <a:t>		      	Keratin (wool, hair, skin, horn)</a:t>
            </a:r>
          </a:p>
          <a:p>
            <a:pPr eaLnBrk="1" hangingPunct="1">
              <a:lnSpc>
                <a:spcPct val="80000"/>
              </a:lnSpc>
              <a:buFont typeface="Times" charset="0"/>
              <a:buNone/>
            </a:pPr>
            <a:r>
              <a:rPr lang="en-US" altLang="en-US" sz="2400">
                <a:ea typeface="MS PGothic" charset="-128"/>
              </a:rPr>
              <a:t>	</a:t>
            </a:r>
          </a:p>
          <a:p>
            <a:pPr eaLnBrk="1" hangingPunct="1">
              <a:lnSpc>
                <a:spcPct val="80000"/>
              </a:lnSpc>
            </a:pPr>
            <a:r>
              <a:rPr lang="en-US" altLang="en-US" sz="2400">
                <a:ea typeface="MS PGothic" charset="-128"/>
              </a:rPr>
              <a:t>Globular – Most proteins and enzymes</a:t>
            </a:r>
          </a:p>
          <a:p>
            <a:pPr eaLnBrk="1" hangingPunct="1">
              <a:lnSpc>
                <a:spcPct val="80000"/>
              </a:lnSpc>
            </a:pPr>
            <a:endParaRPr lang="en-US" altLang="en-US" sz="2400">
              <a:ea typeface="MS PGothic" charset="-128"/>
            </a:endParaRPr>
          </a:p>
          <a:p>
            <a:pPr eaLnBrk="1" hangingPunct="1">
              <a:lnSpc>
                <a:spcPct val="80000"/>
              </a:lnSpc>
            </a:pPr>
            <a:endParaRPr lang="en-US" altLang="en-US" sz="2400">
              <a:ea typeface="MS PGothic" charset="-128"/>
            </a:endParaRPr>
          </a:p>
          <a:p>
            <a:pPr eaLnBrk="1" hangingPunct="1">
              <a:lnSpc>
                <a:spcPct val="80000"/>
              </a:lnSpc>
              <a:buFont typeface="Times" charset="0"/>
              <a:buNone/>
            </a:pPr>
            <a:r>
              <a:rPr lang="en-US" altLang="en-US" sz="2400" b="1" u="sng">
                <a:ea typeface="MS PGothic" charset="-128"/>
              </a:rPr>
              <a:t>Classified By Solubility in Aqueous Solutions</a:t>
            </a:r>
          </a:p>
          <a:p>
            <a:pPr eaLnBrk="1" hangingPunct="1">
              <a:lnSpc>
                <a:spcPct val="80000"/>
              </a:lnSpc>
            </a:pPr>
            <a:r>
              <a:rPr lang="en-US" altLang="en-US" sz="2400">
                <a:ea typeface="MS PGothic" charset="-128"/>
              </a:rPr>
              <a:t>Soluble –	 e.g. Cytosolic</a:t>
            </a:r>
          </a:p>
          <a:p>
            <a:pPr eaLnBrk="1" hangingPunct="1">
              <a:lnSpc>
                <a:spcPct val="80000"/>
              </a:lnSpc>
              <a:buFont typeface="Times" charset="0"/>
              <a:buNone/>
            </a:pPr>
            <a:r>
              <a:rPr lang="en-US" altLang="en-US" sz="2400">
                <a:ea typeface="MS PGothic" charset="-128"/>
              </a:rPr>
              <a:t> 	</a:t>
            </a:r>
          </a:p>
          <a:p>
            <a:pPr eaLnBrk="1" hangingPunct="1">
              <a:lnSpc>
                <a:spcPct val="80000"/>
              </a:lnSpc>
            </a:pPr>
            <a:r>
              <a:rPr lang="en-US" altLang="en-US" sz="2400">
                <a:ea typeface="MS PGothic" charset="-128"/>
              </a:rPr>
              <a:t>Insoluble – e.g. Membrane-bound or structural</a:t>
            </a:r>
          </a:p>
          <a:p>
            <a:pPr eaLnBrk="1" hangingPunct="1">
              <a:lnSpc>
                <a:spcPct val="80000"/>
              </a:lnSpc>
            </a:pPr>
            <a:endParaRPr lang="en-US" altLang="en-US" sz="2400">
              <a:ea typeface="MS PGothic"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IOCHE~1">
  <a:themeElements>
    <a:clrScheme name="Custom 5">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FF0000"/>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IOCHE~1">
  <a:themeElements>
    <a:clrScheme name="Custom 11">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FF0000"/>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C:\PROGRA~1\MICROS~2\TEMPLA~1\PRESEN~1\BIOCHE~1.POT</Template>
  <TotalTime>46336293</TotalTime>
  <Words>1160</Words>
  <Application>Microsoft Macintosh PowerPoint</Application>
  <PresentationFormat>On-screen Show (4:3)</PresentationFormat>
  <Paragraphs>172</Paragraphs>
  <Slides>41</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MS PGothic</vt:lpstr>
      <vt:lpstr>Arial</vt:lpstr>
      <vt:lpstr>ＭＳ Ｐゴシック</vt:lpstr>
      <vt:lpstr>Times</vt:lpstr>
      <vt:lpstr>Times New Roman</vt:lpstr>
      <vt:lpstr>Verdana</vt:lpstr>
      <vt:lpstr>BIOCHE~1</vt:lpstr>
      <vt:lpstr>2_BIOCHE~1</vt:lpstr>
      <vt:lpstr>Chapter 4.7, 5.1, 5.2, 5.7, 5.8 Protein Structure/Function Overview Techniques for Protein Purification and Characterization </vt:lpstr>
      <vt:lpstr>Outline</vt:lpstr>
      <vt:lpstr>PowerPoint Presentation</vt:lpstr>
      <vt:lpstr>5.8 What Are the Many Biological Functions of Proteins?</vt:lpstr>
      <vt:lpstr>Sec. 4.7  What is the Fundamental Structural Pattern in Proteins?</vt:lpstr>
      <vt:lpstr>4.7 What is the Fundamental Structural Pattern in Proteins?</vt:lpstr>
      <vt:lpstr>“Peptides”</vt:lpstr>
      <vt:lpstr>“Protein”</vt:lpstr>
      <vt:lpstr>“Protein”</vt:lpstr>
      <vt:lpstr>PowerPoint Presentation</vt:lpstr>
      <vt:lpstr>PowerPoint Presentation</vt:lpstr>
      <vt:lpstr>PowerPoint Presentation</vt:lpstr>
      <vt:lpstr>PowerPoint Presentation</vt:lpstr>
      <vt:lpstr>PowerPoint Presentation</vt:lpstr>
      <vt:lpstr>5.1 What Architectural Arrangements Characterize Protein Structure?</vt:lpstr>
      <vt:lpstr>Outline: Techniques for Protein Purification and Characterization </vt:lpstr>
      <vt:lpstr>PowerPoint Presentation</vt:lpstr>
      <vt:lpstr>Electrophoresis</vt:lpstr>
      <vt:lpstr>PowerPoint Presentation</vt:lpstr>
      <vt:lpstr>SDS-Polyacrylamide Gel Electrophoresis (SDS-PAGE)</vt:lpstr>
      <vt:lpstr>SDS-Polyacrylamide Gel Electrophoresis (SDS-PAGE)</vt:lpstr>
      <vt:lpstr>Two-Dimensional Gel Electrophoresis</vt:lpstr>
      <vt:lpstr>PowerPoint Presentation</vt:lpstr>
      <vt:lpstr>Centrifugation</vt:lpstr>
      <vt:lpstr>PowerPoint Presentation</vt:lpstr>
      <vt:lpstr>Metabolic Pathways are Compartmentalized Within Cells</vt:lpstr>
      <vt:lpstr>Metabolic Pathways are Compartmentalized Within Cells</vt:lpstr>
      <vt:lpstr>PowerPoint Presentation</vt:lpstr>
      <vt:lpstr>Chromatography</vt:lpstr>
      <vt:lpstr>Chromatography</vt:lpstr>
      <vt:lpstr>PowerPoint Presentation</vt:lpstr>
      <vt:lpstr>PowerPoint Presentation</vt:lpstr>
      <vt:lpstr>Ion Exchange Chromatography Can Be Used to Separate Molecules on the Basis of Charge</vt:lpstr>
      <vt:lpstr>Gel Filtration Chromatography Can Be Used to Separate Molecules on the Basis of Size</vt:lpstr>
      <vt:lpstr>PowerPoint Presentation</vt:lpstr>
      <vt:lpstr>Other Techniques for Macromolecules</vt:lpstr>
      <vt:lpstr>PowerPoint Presentation</vt:lpstr>
      <vt:lpstr>5.2 How Are Proteins Isolated and Purified from Cells?</vt:lpstr>
      <vt:lpstr>PowerPoint Presentation</vt:lpstr>
      <vt:lpstr>Sec. 5.2  How Are Proteins Isolated and Purified from Cells?</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Charles M. Grisham</dc:creator>
  <cp:lastModifiedBy>Robert Marsh</cp:lastModifiedBy>
  <cp:revision>223</cp:revision>
  <dcterms:created xsi:type="dcterms:W3CDTF">1998-08-18T15:56:28Z</dcterms:created>
  <dcterms:modified xsi:type="dcterms:W3CDTF">2016-08-12T05:06:26Z</dcterms:modified>
</cp:coreProperties>
</file>